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4" r:id="rId1"/>
  </p:sldMasterIdLst>
  <p:notesMasterIdLst>
    <p:notesMasterId r:id="rId67"/>
  </p:notesMasterIdLst>
  <p:handoutMasterIdLst>
    <p:handoutMasterId r:id="rId68"/>
  </p:handoutMasterIdLst>
  <p:sldIdLst>
    <p:sldId id="955" r:id="rId2"/>
    <p:sldId id="1043" r:id="rId3"/>
    <p:sldId id="1029" r:id="rId4"/>
    <p:sldId id="1055" r:id="rId5"/>
    <p:sldId id="1030" r:id="rId6"/>
    <p:sldId id="1031" r:id="rId7"/>
    <p:sldId id="1040" r:id="rId8"/>
    <p:sldId id="1041" r:id="rId9"/>
    <p:sldId id="1042" r:id="rId10"/>
    <p:sldId id="1044" r:id="rId11"/>
    <p:sldId id="1032" r:id="rId12"/>
    <p:sldId id="673" r:id="rId13"/>
    <p:sldId id="680" r:id="rId14"/>
    <p:sldId id="988" r:id="rId15"/>
    <p:sldId id="891" r:id="rId16"/>
    <p:sldId id="957" r:id="rId17"/>
    <p:sldId id="892" r:id="rId18"/>
    <p:sldId id="929" r:id="rId19"/>
    <p:sldId id="937" r:id="rId20"/>
    <p:sldId id="689" r:id="rId21"/>
    <p:sldId id="990" r:id="rId22"/>
    <p:sldId id="960" r:id="rId23"/>
    <p:sldId id="1038" r:id="rId24"/>
    <p:sldId id="1024" r:id="rId25"/>
    <p:sldId id="690" r:id="rId26"/>
    <p:sldId id="991" r:id="rId27"/>
    <p:sldId id="1025" r:id="rId28"/>
    <p:sldId id="1023" r:id="rId29"/>
    <p:sldId id="693" r:id="rId30"/>
    <p:sldId id="1048" r:id="rId31"/>
    <p:sldId id="1051" r:id="rId32"/>
    <p:sldId id="1052" r:id="rId33"/>
    <p:sldId id="1047" r:id="rId34"/>
    <p:sldId id="1049" r:id="rId35"/>
    <p:sldId id="1053" r:id="rId36"/>
    <p:sldId id="1054" r:id="rId37"/>
    <p:sldId id="1035" r:id="rId38"/>
    <p:sldId id="1027" r:id="rId39"/>
    <p:sldId id="1036" r:id="rId40"/>
    <p:sldId id="1028" r:id="rId41"/>
    <p:sldId id="1034" r:id="rId42"/>
    <p:sldId id="1057" r:id="rId43"/>
    <p:sldId id="694" r:id="rId44"/>
    <p:sldId id="1058" r:id="rId45"/>
    <p:sldId id="695" r:id="rId46"/>
    <p:sldId id="709" r:id="rId47"/>
    <p:sldId id="691" r:id="rId48"/>
    <p:sldId id="698" r:id="rId49"/>
    <p:sldId id="708" r:id="rId50"/>
    <p:sldId id="1037" r:id="rId51"/>
    <p:sldId id="1039" r:id="rId52"/>
    <p:sldId id="701" r:id="rId53"/>
    <p:sldId id="679" r:id="rId54"/>
    <p:sldId id="681" r:id="rId55"/>
    <p:sldId id="959" r:id="rId56"/>
    <p:sldId id="917" r:id="rId57"/>
    <p:sldId id="918" r:id="rId58"/>
    <p:sldId id="919" r:id="rId59"/>
    <p:sldId id="920" r:id="rId60"/>
    <p:sldId id="921" r:id="rId61"/>
    <p:sldId id="922" r:id="rId62"/>
    <p:sldId id="923" r:id="rId63"/>
    <p:sldId id="924" r:id="rId64"/>
    <p:sldId id="696" r:id="rId65"/>
    <p:sldId id="706" r:id="rId66"/>
  </p:sldIdLst>
  <p:sldSz cx="12192000" cy="6858000"/>
  <p:notesSz cx="6797675" cy="9926638"/>
  <p:custDataLst>
    <p:tags r:id="rId6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784B"/>
    <a:srgbClr val="9E8A5D"/>
    <a:srgbClr val="363637"/>
    <a:srgbClr val="A7913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F53E6-1353-4C87-B191-6AACE1A15256}" v="35" dt="2021-09-27T08:32:24.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autoAdjust="0"/>
    <p:restoredTop sz="96395" autoAdjust="0"/>
  </p:normalViewPr>
  <p:slideViewPr>
    <p:cSldViewPr snapToGrid="0" snapToObjects="1">
      <p:cViewPr varScale="1">
        <p:scale>
          <a:sx n="63" d="100"/>
          <a:sy n="63" d="100"/>
        </p:scale>
        <p:origin x="516" y="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500B54D-058E-4C26-B6FC-E970EC228804}" type="datetimeFigureOut">
              <a:rPr lang="en-AU" smtClean="0"/>
              <a:t>27/09/2021</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84E06C1-1064-41CF-9AC3-1857B2F07AA6}" type="slidenum">
              <a:rPr lang="en-AU" smtClean="0"/>
              <a:t>‹#›</a:t>
            </a:fld>
            <a:endParaRPr lang="en-AU"/>
          </a:p>
        </p:txBody>
      </p:sp>
    </p:spTree>
    <p:extLst>
      <p:ext uri="{BB962C8B-B14F-4D97-AF65-F5344CB8AC3E}">
        <p14:creationId xmlns:p14="http://schemas.microsoft.com/office/powerpoint/2010/main" val="216057246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7:40.1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4823 559,'-37'-2,"0"-2,-59-14,12 3,-60-7,-270-50,102-4,-351-72,66 32,513 97,0 4,-142-8,172 22,1 3,-1 1,1 3,0 3,-71 20,83-17,12-5,1 2,0 1,0 1,-41 23,22-3,1 1,-66 62,-337 294,246-219,150-124,1 2,3 2,-85 112,10 35,100-151,1 1,-22 72,27-62,3 1,3 1,2 0,2 1,3 0,3 0,9 101,42 175,-13-103,8-31,-24-125,-17-67,1 0,0 1,0-2,1 1,1 0,-1-1,1 0,9 9,0 1,-8-9,17 22,35 35,-48-56,0 0,1 0,0-2,1 1,0-2,24 12,9-3,1-3,0-1,57 6,10 3,75 23,120 23,119-2,-195-31,1-10,2-11,298-20,-119-31,-296 22,171-48,-170 33,119-41,-83 6,-3-7,143-94,-215 118,250-160,-296 185,0-2,-2-2,-1-1,43-49,-60 60,-1-1,-1 0,-1-1,0-1,-2 1,0-2,-2 1,0-1,-1-1,3-23,6-65,1-136,-17-114,-2 180,2 136,1-15,-2 0,-4-1,-13-68,3 61,-37-140,42 180,-1 1,-1 0,-1 1,-2 0,0 1,-2 1,-39-44,21 28,-32-48,40 50,-2 2,-36-36,32 42,-2 1,0 2,-2 2,-1 1,-1 2,0 2,-45-17,34 20,0 1,-1 3,0 2,-1 2,-92-3,-272 13,-13-1,294-15,55 4,66 10,1 2,-1-1,1 2,-1-1,-21 7,-34 4,-154-7,201-5,-13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8:33.775"/>
    </inkml:context>
    <inkml:brush xml:id="br0">
      <inkml:brushProperty name="width" value="0.05" units="cm"/>
      <inkml:brushProperty name="height" value="0.05" units="cm"/>
      <inkml:brushProperty name="color" value="#E71224"/>
      <inkml:brushProperty name="ignorePressure" value="1"/>
    </inkml:brush>
  </inkml:definitions>
  <inkml:trace contextRef="#ctx0" brushRef="#br0">7797 1066,'-7'1,"0"-1,-1 2,1-1,-11 5,-11 1,-23 0,0-3,-52-2,-38 3,30 4,-264 25,346-31,19-2,-1 0,0 0,1 1,-1 1,1 0,-1 0,1 1,-12 7,-60 44,59-37,0-2,-34 18,16-16,-1-1,0-2,-1-2,0-2,-1-1,-47 2,16-2,-28 2,82-10,0 1,-1 0,1 2,0 1,1 0,0 1,-28 14,28-12,0-1,-33 8,-26 9,50-15,0-1,0-1,-1-2,-53 4,2 2,44-6,-50 3,-21-9,29 0,-147 18,-82 59,34-4,-6 1,241-64,-41 5,45-10,-62 18,-236 73,177-54,67-11,-8 3,33-17,19-4,-87 13,-32 6,113-19,-79 8,55-13,1 3,-104 29,118-21,32-9,0-1,-1-2,-59 8,76-15,0 1,0 1,0 0,1 1,-1 0,0 1,1 0,0 1,-20 11,4-1,0-2,-1 0,0-2,-1-2,-34 8,46-13,9-1,1 0,-1 0,1 1,0 0,-1 0,2 1,-1 0,1 0,-1 1,-5 6,-13 8,-2 0,0-2,0-1,-2-2,0 0,0-2,-2-1,1-2,-56 11,-313 76,247-58,85-24,-72 28,124-36,1 1,0 1,0 0,1 1,1 0,0 1,0 1,1 0,0 0,1 2,1-1,0 1,-14 27,13-15,2 0,1 1,1 0,1 1,-4 53,9-71,-12 52,8-43,-4 29,9-42,-1 0,1 0,1 0,-1 0,1 0,0 0,0 0,1-1,2 9,2-1,1 0,1-1,0 1,1-1,0-1,1 0,0 0,21 17,5 0,60 35,-81-55,1 0,0-2,25 8,21 9,-5 2,71 23,-101-41,1 0,-1-2,1-1,0-1,31-1,-42-3,-1 0,1 0,-1-2,23-6,9-4,-1 1,1 3,1 2,72-1,-64 6,1-2,0-3,109-28,163-77,-173 42,-87 37,90-29,8 7,-127 42,1 1,0 2,47-4,134-5,-108 11,-78 5,71-6,131-26,-190 23,155-29,-93 24,0-6,130-44,-159 39,1 4,1 3,120-13,-132 25,82-22,66-30,48-11,-133 47,50-12,-85 11,110-32,-149 37,-9 5,65-32,26-15,-120 55,1 1,-1 1,2 1,34-2,64 6,-76 2,81-8,-117 5,0-1,-1 0,1 0,-1-1,0-1,0 1,0-2,11-7,7-7,32-32,-35 29,36-24,-37 31,1 1,0 2,1 0,1 2,0 1,42-10,-2 1,92-41,-42 15,-93 36,0-1,-1-1,0-1,-1-1,0-1,-1 0,19-19,-28 22,0 1,1 1,0 0,0 1,22-11,-32 18,1-1,-1 1,0-1,1 1,-1 0,1 1,-1-1,1 1,-1-1,1 1,-1 0,1 0,-1 0,1 1,0 0,-1-1,0 1,1 0,-1 1,1-1,-1 0,0 1,0 0,0 0,0 0,0 0,0 0,-1 1,5 4,10 14,-2 0,-1 1,-1 1,0 0,-2 0,-1 1,-1 1,10 38,21 206,-38-253,1 1,0-1,0 0,2 0,0-1,1 1,1-1,11 19,3 6,-15-27,0 0,13 17,125 177,-139-200,1 1,-1-1,2-1,-1 1,1-1,13 10,-17-14,-1-1,1 1,0-1,0 0,0 1,0-1,0 0,0-1,0 1,1-1,-1 1,0-1,0 0,0 0,1 0,-1-1,0 1,0-1,0 0,0 1,0-1,4-3,12-6,0-1,28-24,-34 24,1 1,0 0,1 1,0 1,23-10,-10 10,2 1,35-4,26-6,-75 13,-1 0,0-2,24-10,-33 13,0-1,-1 1,1-1,-1-1,0 1,0-1,0 0,0 0,-1 0,0-1,4-6,83-158,-80 152,1 1,1 0,1 1,0 0,1 1,31-25,-19 17,29-32,-14-1,-33 42,1 0,0 2,1-1,21-19,131-92,-139 109,2 1,-1 2,1 0,44-12,37-16,-86 29,1 0,37-27,-49 30,-1 0,1 0,-2-1,1 0,-1-1,-1 1,10-17,5-9,2 1,1 2,31-32,28-37,-32 35,31-46,-73 99,0 0,0 1,1 0,23-19,57-36,-26 21,-24 12,42-47,20-16,-92 87,-1 0,1 0,-2-1,0 0,0 0,-1-1,0 0,-1-1,-1 0,0 0,0 0,-2-1,1 1,-2-1,0 0,2-18,-4 16,2-1,0 1,1 0,8-24,-8 31,1 0,0 0,0 0,1 1,0 0,0 0,1 0,13-12,0 3,4-3,-2-1,0 0,36-48,83-135,-141 204,4-4,-1-1,0 1,-1-1,1 1,2-7,-5 10,1 0,-1 0,0 0,0 0,0 0,0 1,1-1,-1 0,0 0,-1 0,1 0,0 0,0 0,0 0,0 1,-1-1,1 0,0 0,-1 0,1 1,-1-1,1 0,-1 0,1 1,-1-1,1 0,-1 1,0-1,1 1,-1-1,0 1,0-1,1 1,-1-1,0 1,0 0,0-1,0 1,0 0,-7-2,-1 0,1 0,0 1,0 1,-9 0,-33-5,21-3,-43-18,49 16,0 1,-1 2,-31-7,-13 3,14 1,-92-3,83 11,-156 6,187 0,1 2,-41 12,2 1,-140 37,203-54,0-1,0 1,0 0,1 1,-8 3,11-4,1-1,0 1,-1 0,1 0,0-1,0 2,0-1,1 0,-1 0,0 1,1-1,0 0,-1 1,1 0,0-1,0 4,-2 2,1 0,-1 0,-1-1,1 1,-10 13,9-16,1-1,-1 0,0 0,-1 0,1-1,-1 0,0 1,1-2,-1 1,-7 2,-6 2,0-1,-1 0,0-1,0-2,-24 3,-102-2,116-3,-973-6,1000 5,-19 1,1-1,-1-1,1 0,0-2,0-1,-35-10,9-3,-91-22,-18-6,30 6,101 33,0 2,1 0,-37 0,22 3,10 0,1 1,-53 6,77-5,1 0,-1-1,1 1,-1 0,1 0,-1 0,1 1,-1-1,1 0,0 1,0 0,0-1,0 1,0 0,0 0,0 0,-2 4,2-2,0 0,0 1,1-1,-1 0,1 1,0-1,0 1,1 0,-1 6,2 8,0-1,1 0,1 1,6 17,-9-36,34 161,4 19,-14-101,-16-56,-1 0,0 0,-2 1,4 47,-9-59,1-1,1 1,0 0,4 13,0-6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7:43.0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1590 472,'-5'1,"0"-1,0 1,0 0,0 1,1-1,-1 1,-6 3,-5 1,-41 20,1 3,-94 63,83-49,-106 64,-247 163,354-224,-125 92,152-107,1 3,-53 59,78-76,0 0,2 1,0 0,1 1,-11 28,6-4,-15 62,8 12,-11 150,32-226,1 0,1-1,3 1,1-1,2 1,2-2,1 1,18 40,-5-21,4-1,2-1,2-2,58 76,-46-76,3-3,98 87,123 70,-126-102,128 87,-154-126,3-5,2-6,4-5,1-5,2-6,161 31,602 60,234-85,3-48,-566-39,-342 15,344-56,-225 0,73-15,-141 44,344-75,-552 112,-1-2,86-38,-123 44,-1-1,0-1,-1-1,0 0,-1-2,-1-1,-1 0,29-34,-17 7,-1 0,44-94,-44 79,7-18,-3-3,29-98,24-173,-46 165,16-75,-21-4,-35 233,0-1,-3 1,0-1,-2 1,-1 0,-2 0,-1 0,-2 1,-1 0,-1 1,-2 1,0 0,-3 0,0 2,-23-29,-2 6,-2 1,-2 3,-63-49,-168-106,178 136,-175-85,214 124,0 2,-2 2,0 4,-108-18,-81 12,139 16,-122-24,171 19,-319-56,-518-46,264 40,-228 12,420 50,-241-1,545 20,-259 45,-129 76,496-116,0 1,1 2,-36 21,-12 6,-44 23,-65 28,-61-5,103-39,-206 51,86-27,141-25,88-31,-1-2,0-2,-42 9,-110-3,91-15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7:54.9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9846 1,'-1'0,"-1"1,1-1,-1 1,0 0,1 0,-1-1,1 1,0 0,-1 0,1 0,0 1,-1-1,1 0,0 0,-2 3,-2 2,-31 30,-1-2,-1-2,-2-2,-71 42,-50 22,-271 115,-52-48,-11-33,78-22,200-46,-364 94,-2289 595,2150-564,236-64,-458 117,-88 22,994-251,-157 48,166-47,1 1,0 1,1 1,-46 32,51-29,0-1,-2-2,1 0,-2-1,0-1,-35 12,34-16,16-3,-1-1,1-1,-1 0,0 0,1-1,-1 0,-17 0,5-4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7:57.8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233 55,'3'-2,"0"0,0-1,0 1,0 0,0 1,1-1,-1 1,0-1,1 1,-1 0,6-1,45-3,-46 4,530-4,-332 7,613-2,-804 0,22 0,-35 0,-1 0,1 1,-1-1,1 0,-1 1,1-1,-1 0,0 1,1 0,-1-1,1 1,-1 0,0 0,0 0,1 0,-1 0,2 2,-3-2,0 0,1 0,-1 0,0 0,0 0,0 0,0 0,0 0,0 0,0 0,0 0,0 0,-1 0,1 1,0-1,-1 0,1 0,-1-1,1 1,-1 0,1 0,-1 0,-1 1,-14 19,0-2,-2 0,0-2,-36 29,50-43,-472 325,229-170,49-19,-195 123,357-241,15-8,-39 17,59-30,-1 1,0-1,1 1,-1-1,1 0,-1 1,1-1,-1 0,0 0,1 0,-1 0,0-1,1 1,-1 0,1-1,-1 1,1-1,-1 1,1-1,-1 0,1 1,-1-1,1 0,0 0,0 0,-1 0,1 0,0-1,0 1,0 0,0 0,0-1,0 1,1-1,-2-1,-2-7,0 0,0 0,1 0,-3-16,2 7,-21-82,9 32,-36-97,-111-271,111 293,25 61,19 51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8:01.6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1 228,'32'0,"62"-2,-83 0,0 0,0 0,1-1,-2 0,1-1,13-7,-12 6,33-19,0 3,52-16,-33 16,-39 12,-1 0,1 2,1 2,49-6,37-3,-75 7,47-1,-29 9,-39 0,1 0,-1-1,0-1,0-1,0 0,25-7,-40 9,-1 0,1 0,0-1,0 1,-1 0,1 0,0-1,-1 1,1-1,0 1,-1 0,1-1,-1 1,1-1,-1 1,1-1,-1 0,1 1,0-2,-2 2,1 0,-1 0,1 0,-1 1,1-1,0 0,-1 0,1 1,-1-1,1 0,-1 1,1-1,0 0,-1 1,1-1,0 0,-1 1,1-1,0 1,0-1,-1 1,1-1,0 1,0-1,-1 1,-13 23,-1 0,-1-2,-34 36,38-46,1 0,-1 1,2 0,0 1,1 0,0 1,1 0,-12 32,18-42,0 1,-1 0,0-1,0 1,0-1,0 0,-1 0,0 0,-5 4,-45 36,39-33,-23 22,27-22,-1 0,0 0,-1-1,0-1,-1 0,0-1,0-1,-1 0,-28 11,1-3,24-9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8:04.4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0,'0'23,"3"226,2-167,16 83,102 336,-82-351,-13-54,76 180,-59-185,15 32,-50-99,-2 0,0 0,6 35,-11-33,-1-9,8 29,-9-42,0-1,0 0,0 1,0-1,1 0,0 0,-1 0,1 0,0 0,1 0,-1-1,0 1,1-1,4 4,-6-5,1 0,0-1,0 1,0-1,0 1,0-1,0 0,0 1,0-1,0 0,0 0,0-1,0 1,0 0,0-1,0 1,0-1,-1 1,1-1,0 0,0 0,0 0,-1 0,1 0,1-2,8-5,-1-1,18-18,-7 6,56-42,3 4,3 4,2 3,95-42,-155 82,1 1,0 1,1 1,0 2,0 0,0 2,1 1,52-1,-70 6,0-2,0 1,0-1,0-1,11-3,-16 4,0-1,0 0,-1-1,1 1,0-1,-1 0,0 0,0 0,0-1,0 0,4-5,-7 9,0-1,-1 1,1-1,-1 1,1-1,-1 1,1-1,-1 1,0-1,1 1,-1-1,0 1,1-1,-1 0,0 1,0-1,1 0,-1 1,0-1,0 0,0 1,0-1,0 0,0 1,0-1,0 0,0 1,0-1,-1 0,1 1,0-1,0 0,-1 1,1-1,0 0,-1 1,1-1,0 1,-1-1,0 0,-12-7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8:05.7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31,'43'-6,"-14"1,532-14,-424 19,10-1,191 4,-294 0,80 17,-122-20,0 0,1 1,-1-1,0 1,1 0,-1 0,0 0,0 0,0 0,1 1,-1-1,-1 0,1 1,0 0,0-1,3 5,0 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8:07.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76 65,'-5'0,"-1"-5,-5-2,-1-5,-3 0,0-3,4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3:18:09.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381 0,'-5'0,"-6"0,-7 0,-5 0,-4 0,-2 0,-1 0,-1 0,0 0,1 0,-1 0,1 0,0 0,0 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06B56B-1B58-8347-8EBC-C4D9CEF0C23D}" type="datetimeFigureOut">
              <a:rPr lang="en-US" smtClean="0"/>
              <a:t>9/27/2021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7971B6-8936-534D-B17F-51EFBD5C0928}" type="slidenum">
              <a:rPr lang="en-US" smtClean="0"/>
              <a:t>‹#›</a:t>
            </a:fld>
            <a:endParaRPr lang="en-US"/>
          </a:p>
        </p:txBody>
      </p:sp>
    </p:spTree>
    <p:extLst>
      <p:ext uri="{BB962C8B-B14F-4D97-AF65-F5344CB8AC3E}">
        <p14:creationId xmlns:p14="http://schemas.microsoft.com/office/powerpoint/2010/main" val="169975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12</a:t>
            </a:fld>
            <a:endParaRPr lang="en-US"/>
          </a:p>
        </p:txBody>
      </p:sp>
    </p:spTree>
    <p:extLst>
      <p:ext uri="{BB962C8B-B14F-4D97-AF65-F5344CB8AC3E}">
        <p14:creationId xmlns:p14="http://schemas.microsoft.com/office/powerpoint/2010/main" val="3643893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53</a:t>
            </a:fld>
            <a:endParaRPr lang="en-US"/>
          </a:p>
        </p:txBody>
      </p:sp>
    </p:spTree>
    <p:extLst>
      <p:ext uri="{BB962C8B-B14F-4D97-AF65-F5344CB8AC3E}">
        <p14:creationId xmlns:p14="http://schemas.microsoft.com/office/powerpoint/2010/main" val="352334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65</a:t>
            </a:fld>
            <a:endParaRPr lang="en-US"/>
          </a:p>
        </p:txBody>
      </p:sp>
    </p:spTree>
    <p:extLst>
      <p:ext uri="{BB962C8B-B14F-4D97-AF65-F5344CB8AC3E}">
        <p14:creationId xmlns:p14="http://schemas.microsoft.com/office/powerpoint/2010/main" val="174457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13</a:t>
            </a:fld>
            <a:endParaRPr lang="en-US"/>
          </a:p>
        </p:txBody>
      </p:sp>
    </p:spTree>
    <p:extLst>
      <p:ext uri="{BB962C8B-B14F-4D97-AF65-F5344CB8AC3E}">
        <p14:creationId xmlns:p14="http://schemas.microsoft.com/office/powerpoint/2010/main" val="211352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20</a:t>
            </a:fld>
            <a:endParaRPr lang="en-US"/>
          </a:p>
        </p:txBody>
      </p:sp>
    </p:spTree>
    <p:extLst>
      <p:ext uri="{BB962C8B-B14F-4D97-AF65-F5344CB8AC3E}">
        <p14:creationId xmlns:p14="http://schemas.microsoft.com/office/powerpoint/2010/main" val="39027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25</a:t>
            </a:fld>
            <a:endParaRPr lang="en-US"/>
          </a:p>
        </p:txBody>
      </p:sp>
    </p:spTree>
    <p:extLst>
      <p:ext uri="{BB962C8B-B14F-4D97-AF65-F5344CB8AC3E}">
        <p14:creationId xmlns:p14="http://schemas.microsoft.com/office/powerpoint/2010/main" val="235530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26</a:t>
            </a:fld>
            <a:endParaRPr lang="en-US"/>
          </a:p>
        </p:txBody>
      </p:sp>
    </p:spTree>
    <p:extLst>
      <p:ext uri="{BB962C8B-B14F-4D97-AF65-F5344CB8AC3E}">
        <p14:creationId xmlns:p14="http://schemas.microsoft.com/office/powerpoint/2010/main" val="155335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29</a:t>
            </a:fld>
            <a:endParaRPr lang="en-US"/>
          </a:p>
        </p:txBody>
      </p:sp>
    </p:spTree>
    <p:extLst>
      <p:ext uri="{BB962C8B-B14F-4D97-AF65-F5344CB8AC3E}">
        <p14:creationId xmlns:p14="http://schemas.microsoft.com/office/powerpoint/2010/main" val="222104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37</a:t>
            </a:fld>
            <a:endParaRPr lang="en-US"/>
          </a:p>
        </p:txBody>
      </p:sp>
    </p:spTree>
    <p:extLst>
      <p:ext uri="{BB962C8B-B14F-4D97-AF65-F5344CB8AC3E}">
        <p14:creationId xmlns:p14="http://schemas.microsoft.com/office/powerpoint/2010/main" val="92287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47</a:t>
            </a:fld>
            <a:endParaRPr lang="en-US"/>
          </a:p>
        </p:txBody>
      </p:sp>
    </p:spTree>
    <p:extLst>
      <p:ext uri="{BB962C8B-B14F-4D97-AF65-F5344CB8AC3E}">
        <p14:creationId xmlns:p14="http://schemas.microsoft.com/office/powerpoint/2010/main" val="186243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71C98F-6A10-4D1F-88BC-6CF0C85545A7}" type="slidenum">
              <a:rPr lang="en-US" smtClean="0"/>
              <a:pPr/>
              <a:t>48</a:t>
            </a:fld>
            <a:endParaRPr lang="en-US"/>
          </a:p>
        </p:txBody>
      </p:sp>
    </p:spTree>
    <p:extLst>
      <p:ext uri="{BB962C8B-B14F-4D97-AF65-F5344CB8AC3E}">
        <p14:creationId xmlns:p14="http://schemas.microsoft.com/office/powerpoint/2010/main" val="251117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402017708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12034398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24750696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p:cNvSpPr/>
          <p:nvPr userDrawn="1"/>
        </p:nvSpPr>
        <p:spPr>
          <a:xfrm>
            <a:off x="6109447" y="0"/>
            <a:ext cx="6078071" cy="6858000"/>
          </a:xfrm>
          <a:prstGeom prst="rect">
            <a:avLst/>
          </a:prstGeom>
          <a:solidFill>
            <a:srgbClr val="363637"/>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54741" y="1318524"/>
            <a:ext cx="4316506" cy="426418"/>
          </a:xfrm>
        </p:spPr>
        <p:txBody>
          <a:bodyPr>
            <a:noAutofit/>
          </a:bodyPr>
          <a:lstStyle>
            <a:lvl1pPr algn="l">
              <a:defRPr sz="2450" b="1" i="0">
                <a:solidFill>
                  <a:srgbClr val="8C784B"/>
                </a:solidFill>
                <a:latin typeface="Rockwell" charset="0"/>
                <a:ea typeface="Rockwell" charset="0"/>
                <a:cs typeface="Rockwell" charset="0"/>
              </a:defRPr>
            </a:lvl1pPr>
          </a:lstStyle>
          <a:p>
            <a:r>
              <a:rPr lang="en-US" dirty="0"/>
              <a:t>THE COHORT EFFECT</a:t>
            </a:r>
          </a:p>
        </p:txBody>
      </p:sp>
      <p:sp>
        <p:nvSpPr>
          <p:cNvPr id="7" name="Slide Number Placeholder 8"/>
          <p:cNvSpPr>
            <a:spLocks noGrp="1"/>
          </p:cNvSpPr>
          <p:nvPr>
            <p:ph type="sldNum" sz="quarter" idx="12"/>
          </p:nvPr>
        </p:nvSpPr>
        <p:spPr>
          <a:xfrm>
            <a:off x="10772593" y="6248773"/>
            <a:ext cx="1013012" cy="365125"/>
          </a:xfrm>
        </p:spPr>
        <p:txBody>
          <a:bodyPr/>
          <a:lstStyle>
            <a:lvl1pPr>
              <a:defRPr sz="1400" b="1" i="0">
                <a:solidFill>
                  <a:schemeClr val="bg1">
                    <a:lumMod val="75000"/>
                  </a:schemeClr>
                </a:solidFill>
                <a:latin typeface="Rockwell" charset="0"/>
                <a:ea typeface="Rockwell" charset="0"/>
                <a:cs typeface="Rockwell" charset="0"/>
              </a:defRPr>
            </a:lvl1pPr>
          </a:lstStyle>
          <a:p>
            <a:fld id="{888045C2-2A5E-9446-A2F1-C3FE2B19E8F1}" type="slidenum">
              <a:rPr lang="en-US" smtClean="0"/>
              <a:pPr/>
              <a:t>‹#›</a:t>
            </a:fld>
            <a:endParaRPr lang="en-US" dirty="0"/>
          </a:p>
        </p:txBody>
      </p:sp>
      <p:sp>
        <p:nvSpPr>
          <p:cNvPr id="10" name="Text Placeholder 13"/>
          <p:cNvSpPr>
            <a:spLocks noGrp="1"/>
          </p:cNvSpPr>
          <p:nvPr>
            <p:ph type="body" sz="quarter" idx="13" hasCustomPrompt="1"/>
          </p:nvPr>
        </p:nvSpPr>
        <p:spPr>
          <a:xfrm>
            <a:off x="954741" y="1815396"/>
            <a:ext cx="4318000" cy="4276122"/>
          </a:xfrm>
        </p:spPr>
        <p:txBody>
          <a:bodyPr/>
          <a:lstStyle>
            <a:lvl1pPr marL="0" indent="0">
              <a:spcBef>
                <a:spcPts val="0"/>
              </a:spcBef>
              <a:buNone/>
              <a:defRPr sz="2800"/>
            </a:lvl1pPr>
          </a:lstStyle>
          <a:p>
            <a:pPr>
              <a:lnSpc>
                <a:spcPts val="2750"/>
              </a:lnSpc>
              <a:spcAft>
                <a:spcPts val="750"/>
              </a:spcAft>
            </a:pPr>
            <a:r>
              <a:rPr lang="en-US" sz="1950" kern="1200" dirty="0" err="1">
                <a:solidFill>
                  <a:srgbClr val="363637"/>
                </a:solidFill>
                <a:effectLst/>
                <a:latin typeface="Helvetica" charset="0"/>
                <a:ea typeface="Helvetica" charset="0"/>
                <a:cs typeface="Helvetica" charset="0"/>
              </a:rPr>
              <a:t>Os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earit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num</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dit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faccullesto</a:t>
            </a:r>
            <a:r>
              <a:rPr lang="en-US" sz="1950" kern="1200" dirty="0">
                <a:solidFill>
                  <a:srgbClr val="363637"/>
                </a:solidFill>
                <a:effectLst/>
                <a:latin typeface="Helvetica" charset="0"/>
                <a:ea typeface="Helvetica" charset="0"/>
                <a:cs typeface="Helvetica" charset="0"/>
              </a:rPr>
              <a:t> ma que </a:t>
            </a:r>
            <a:r>
              <a:rPr lang="en-US" sz="1950" kern="1200" dirty="0" err="1">
                <a:solidFill>
                  <a:srgbClr val="363637"/>
                </a:solidFill>
                <a:effectLst/>
                <a:latin typeface="Helvetica" charset="0"/>
                <a:ea typeface="Helvetica" charset="0"/>
                <a:cs typeface="Helvetica" charset="0"/>
              </a:rPr>
              <a:t>quia</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volupid</a:t>
            </a:r>
            <a:r>
              <a:rPr lang="en-US" sz="1950" kern="1200" dirty="0">
                <a:solidFill>
                  <a:srgbClr val="363637"/>
                </a:solidFill>
                <a:effectLst/>
                <a:latin typeface="Helvetica" charset="0"/>
                <a:ea typeface="Helvetica" charset="0"/>
                <a:cs typeface="Helvetica" charset="0"/>
              </a:rPr>
              <a:t> que </a:t>
            </a:r>
            <a:r>
              <a:rPr lang="en-US" sz="1950" kern="1200" dirty="0" err="1">
                <a:solidFill>
                  <a:srgbClr val="363637"/>
                </a:solidFill>
                <a:effectLst/>
                <a:latin typeface="Helvetica" charset="0"/>
                <a:ea typeface="Helvetica" charset="0"/>
                <a:cs typeface="Helvetica" charset="0"/>
              </a:rPr>
              <a:t>nempori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aturion</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sersperia</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niminci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tibus</a:t>
            </a:r>
            <a:r>
              <a:rPr lang="en-US" sz="1950" kern="1200" dirty="0">
                <a:solidFill>
                  <a:srgbClr val="363637"/>
                </a:solidFill>
                <a:effectLst/>
                <a:latin typeface="Helvetica" charset="0"/>
                <a:ea typeface="Helvetica" charset="0"/>
                <a:cs typeface="Helvetica" charset="0"/>
              </a:rPr>
              <a:t>, as </a:t>
            </a:r>
            <a:r>
              <a:rPr lang="en-US" sz="1950" kern="1200" dirty="0" err="1">
                <a:solidFill>
                  <a:srgbClr val="363637"/>
                </a:solidFill>
                <a:effectLst/>
                <a:latin typeface="Helvetica" charset="0"/>
                <a:ea typeface="Helvetica" charset="0"/>
                <a:cs typeface="Helvetica" charset="0"/>
              </a:rPr>
              <a:t>aut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officiminis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doluptas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aliquo</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consequi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nimus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asi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assecus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sunt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ute</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simos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sae</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doluptatem</a:t>
            </a:r>
            <a:r>
              <a:rPr lang="en-US" sz="1950" kern="1200" dirty="0">
                <a:solidFill>
                  <a:srgbClr val="363637"/>
                </a:solidFill>
                <a:effectLst/>
                <a:latin typeface="Helvetica" charset="0"/>
                <a:ea typeface="Helvetica" charset="0"/>
                <a:cs typeface="Helvetica" charset="0"/>
              </a:rPr>
              <a:t>.</a:t>
            </a:r>
          </a:p>
          <a:p>
            <a:pPr>
              <a:lnSpc>
                <a:spcPts val="2750"/>
              </a:lnSpc>
              <a:spcAft>
                <a:spcPts val="750"/>
              </a:spcAft>
            </a:pPr>
            <a:r>
              <a:rPr lang="en-US" sz="1950" kern="1200" dirty="0" err="1">
                <a:solidFill>
                  <a:srgbClr val="363637"/>
                </a:solidFill>
                <a:effectLst/>
                <a:latin typeface="Helvetica" charset="0"/>
                <a:ea typeface="Helvetica" charset="0"/>
                <a:cs typeface="Helvetica" charset="0"/>
              </a:rPr>
              <a:t>Harum</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apidOmmodis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eatur,Re</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atur</a:t>
            </a:r>
            <a:r>
              <a:rPr lang="en-US" sz="1950" kern="1200" dirty="0">
                <a:solidFill>
                  <a:srgbClr val="363637"/>
                </a:solidFill>
                <a:effectLst/>
                <a:latin typeface="Helvetica" charset="0"/>
                <a:ea typeface="Helvetica" charset="0"/>
                <a:cs typeface="Helvetica" charset="0"/>
              </a:rPr>
              <a:t> ad quid </a:t>
            </a:r>
            <a:r>
              <a:rPr lang="en-US" sz="1950" kern="1200" dirty="0" err="1">
                <a:solidFill>
                  <a:srgbClr val="363637"/>
                </a:solidFill>
                <a:effectLst/>
                <a:latin typeface="Helvetica" charset="0"/>
                <a:ea typeface="Helvetica" charset="0"/>
                <a:cs typeface="Helvetica" charset="0"/>
              </a:rPr>
              <a:t>ut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verspid</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endae</a:t>
            </a:r>
            <a:r>
              <a:rPr lang="en-US" sz="1950" kern="1200" dirty="0">
                <a:solidFill>
                  <a:srgbClr val="363637"/>
                </a:solidFill>
                <a:effectLst/>
                <a:latin typeface="Helvetica" charset="0"/>
                <a:ea typeface="Helvetica" charset="0"/>
                <a:cs typeface="Helvetica" charset="0"/>
              </a:rPr>
              <a:t>. Nam </a:t>
            </a:r>
            <a:r>
              <a:rPr lang="en-US" sz="1950" kern="1200" dirty="0" err="1">
                <a:solidFill>
                  <a:srgbClr val="363637"/>
                </a:solidFill>
                <a:effectLst/>
                <a:latin typeface="Helvetica" charset="0"/>
                <a:ea typeface="Helvetica" charset="0"/>
                <a:cs typeface="Helvetica" charset="0"/>
              </a:rPr>
              <a:t>nobitat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urehendipsa</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dolo</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bea</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veribus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aesedi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torrore</a:t>
            </a:r>
            <a:r>
              <a:rPr lang="en-US" sz="1950" kern="1200" dirty="0">
                <a:solidFill>
                  <a:srgbClr val="363637"/>
                </a:solidFill>
                <a:effectLst/>
                <a:latin typeface="Helvetica" charset="0"/>
                <a:ea typeface="Helvetica" charset="0"/>
                <a:cs typeface="Helvetica" charset="0"/>
              </a:rPr>
              <a:t> que coria.</a:t>
            </a:r>
            <a:endParaRPr lang="en-US" sz="1950" kern="1200" dirty="0">
              <a:solidFill>
                <a:schemeClr val="tx1"/>
              </a:solidFill>
              <a:effectLst/>
              <a:latin typeface="Helvetica" charset="0"/>
              <a:ea typeface="Helvetica" charset="0"/>
              <a:cs typeface="Helvetica" charset="0"/>
            </a:endParaRPr>
          </a:p>
          <a:p>
            <a:pPr>
              <a:lnSpc>
                <a:spcPts val="2750"/>
              </a:lnSpc>
              <a:spcAft>
                <a:spcPts val="750"/>
              </a:spcAft>
            </a:pPr>
            <a:endParaRPr lang="en-US" sz="1950" dirty="0">
              <a:latin typeface="Helvetica" charset="0"/>
              <a:ea typeface="Helvetica" charset="0"/>
              <a:cs typeface="Helvetica"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00047" y="1318524"/>
            <a:ext cx="4316506" cy="426418"/>
          </a:xfrm>
        </p:spPr>
        <p:txBody>
          <a:bodyPr>
            <a:noAutofit/>
          </a:bodyPr>
          <a:lstStyle>
            <a:lvl1pPr algn="l">
              <a:defRPr sz="2450" b="1" i="0">
                <a:solidFill>
                  <a:srgbClr val="8C784B"/>
                </a:solidFill>
                <a:latin typeface="Rockwell" charset="0"/>
                <a:ea typeface="Rockwell" charset="0"/>
                <a:cs typeface="Rockwell" charset="0"/>
              </a:defRPr>
            </a:lvl1pPr>
          </a:lstStyle>
          <a:p>
            <a:r>
              <a:rPr lang="en-US" dirty="0"/>
              <a:t>THE COHORT EFFECT</a:t>
            </a:r>
          </a:p>
        </p:txBody>
      </p:sp>
      <p:sp>
        <p:nvSpPr>
          <p:cNvPr id="8" name="Rectangle 7"/>
          <p:cNvSpPr/>
          <p:nvPr userDrawn="1"/>
        </p:nvSpPr>
        <p:spPr>
          <a:xfrm>
            <a:off x="-1" y="0"/>
            <a:ext cx="6078071" cy="6858000"/>
          </a:xfrm>
          <a:prstGeom prst="rect">
            <a:avLst/>
          </a:prstGeom>
          <a:solidFill>
            <a:srgbClr val="363637"/>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Slide Number Placeholder 8"/>
          <p:cNvSpPr>
            <a:spLocks noGrp="1"/>
          </p:cNvSpPr>
          <p:nvPr>
            <p:ph type="sldNum" sz="quarter" idx="12"/>
          </p:nvPr>
        </p:nvSpPr>
        <p:spPr>
          <a:xfrm>
            <a:off x="10772593" y="6248773"/>
            <a:ext cx="1013012" cy="365125"/>
          </a:xfrm>
        </p:spPr>
        <p:txBody>
          <a:bodyPr/>
          <a:lstStyle>
            <a:lvl1pPr>
              <a:defRPr sz="1400" b="1" i="0">
                <a:solidFill>
                  <a:schemeClr val="bg1">
                    <a:lumMod val="75000"/>
                  </a:schemeClr>
                </a:solidFill>
                <a:latin typeface="Rockwell" charset="0"/>
                <a:ea typeface="Rockwell" charset="0"/>
                <a:cs typeface="Rockwell" charset="0"/>
              </a:defRPr>
            </a:lvl1pPr>
          </a:lstStyle>
          <a:p>
            <a:fld id="{888045C2-2A5E-9446-A2F1-C3FE2B19E8F1}" type="slidenum">
              <a:rPr lang="en-US" smtClean="0"/>
              <a:pPr/>
              <a:t>‹#›</a:t>
            </a:fld>
            <a:endParaRPr lang="en-US" dirty="0"/>
          </a:p>
        </p:txBody>
      </p:sp>
      <p:sp>
        <p:nvSpPr>
          <p:cNvPr id="7" name="Text Placeholder 13"/>
          <p:cNvSpPr>
            <a:spLocks noGrp="1"/>
          </p:cNvSpPr>
          <p:nvPr>
            <p:ph type="body" sz="quarter" idx="13" hasCustomPrompt="1"/>
          </p:nvPr>
        </p:nvSpPr>
        <p:spPr>
          <a:xfrm>
            <a:off x="7098554" y="1815395"/>
            <a:ext cx="4318000" cy="4222333"/>
          </a:xfrm>
        </p:spPr>
        <p:txBody>
          <a:bodyPr/>
          <a:lstStyle>
            <a:lvl1pPr marL="0" indent="0">
              <a:spcBef>
                <a:spcPts val="0"/>
              </a:spcBef>
              <a:buNone/>
              <a:defRPr sz="2800"/>
            </a:lvl1pPr>
          </a:lstStyle>
          <a:p>
            <a:pPr>
              <a:lnSpc>
                <a:spcPts val="2750"/>
              </a:lnSpc>
              <a:spcAft>
                <a:spcPts val="750"/>
              </a:spcAft>
            </a:pPr>
            <a:r>
              <a:rPr lang="en-US" sz="1950" kern="1200" dirty="0" err="1">
                <a:solidFill>
                  <a:srgbClr val="363637"/>
                </a:solidFill>
                <a:effectLst/>
                <a:latin typeface="Helvetica" charset="0"/>
                <a:ea typeface="Helvetica" charset="0"/>
                <a:cs typeface="Helvetica" charset="0"/>
              </a:rPr>
              <a:t>Os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earit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num</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dit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faccullesto</a:t>
            </a:r>
            <a:r>
              <a:rPr lang="en-US" sz="1950" kern="1200" dirty="0">
                <a:solidFill>
                  <a:srgbClr val="363637"/>
                </a:solidFill>
                <a:effectLst/>
                <a:latin typeface="Helvetica" charset="0"/>
                <a:ea typeface="Helvetica" charset="0"/>
                <a:cs typeface="Helvetica" charset="0"/>
              </a:rPr>
              <a:t> ma que </a:t>
            </a:r>
            <a:r>
              <a:rPr lang="en-US" sz="1950" kern="1200" dirty="0" err="1">
                <a:solidFill>
                  <a:srgbClr val="363637"/>
                </a:solidFill>
                <a:effectLst/>
                <a:latin typeface="Helvetica" charset="0"/>
                <a:ea typeface="Helvetica" charset="0"/>
                <a:cs typeface="Helvetica" charset="0"/>
              </a:rPr>
              <a:t>quia</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volupid</a:t>
            </a:r>
            <a:r>
              <a:rPr lang="en-US" sz="1950" kern="1200" dirty="0">
                <a:solidFill>
                  <a:srgbClr val="363637"/>
                </a:solidFill>
                <a:effectLst/>
                <a:latin typeface="Helvetica" charset="0"/>
                <a:ea typeface="Helvetica" charset="0"/>
                <a:cs typeface="Helvetica" charset="0"/>
              </a:rPr>
              <a:t> que </a:t>
            </a:r>
            <a:r>
              <a:rPr lang="en-US" sz="1950" kern="1200" dirty="0" err="1">
                <a:solidFill>
                  <a:srgbClr val="363637"/>
                </a:solidFill>
                <a:effectLst/>
                <a:latin typeface="Helvetica" charset="0"/>
                <a:ea typeface="Helvetica" charset="0"/>
                <a:cs typeface="Helvetica" charset="0"/>
              </a:rPr>
              <a:t>nempori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aturion</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sersperia</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niminci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tibus</a:t>
            </a:r>
            <a:r>
              <a:rPr lang="en-US" sz="1950" kern="1200" dirty="0">
                <a:solidFill>
                  <a:srgbClr val="363637"/>
                </a:solidFill>
                <a:effectLst/>
                <a:latin typeface="Helvetica" charset="0"/>
                <a:ea typeface="Helvetica" charset="0"/>
                <a:cs typeface="Helvetica" charset="0"/>
              </a:rPr>
              <a:t>, as </a:t>
            </a:r>
            <a:r>
              <a:rPr lang="en-US" sz="1950" kern="1200" dirty="0" err="1">
                <a:solidFill>
                  <a:srgbClr val="363637"/>
                </a:solidFill>
                <a:effectLst/>
                <a:latin typeface="Helvetica" charset="0"/>
                <a:ea typeface="Helvetica" charset="0"/>
                <a:cs typeface="Helvetica" charset="0"/>
              </a:rPr>
              <a:t>aut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officiminis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doluptas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aliquo</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consequi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nimus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asi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assecus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sunt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ute</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simos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sae</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doluptatem</a:t>
            </a:r>
            <a:r>
              <a:rPr lang="en-US" sz="1950" kern="1200" dirty="0">
                <a:solidFill>
                  <a:srgbClr val="363637"/>
                </a:solidFill>
                <a:effectLst/>
                <a:latin typeface="Helvetica" charset="0"/>
                <a:ea typeface="Helvetica" charset="0"/>
                <a:cs typeface="Helvetica" charset="0"/>
              </a:rPr>
              <a:t>.</a:t>
            </a:r>
          </a:p>
          <a:p>
            <a:pPr>
              <a:lnSpc>
                <a:spcPts val="2750"/>
              </a:lnSpc>
              <a:spcAft>
                <a:spcPts val="750"/>
              </a:spcAft>
            </a:pPr>
            <a:r>
              <a:rPr lang="en-US" sz="1950" kern="1200" dirty="0" err="1">
                <a:solidFill>
                  <a:srgbClr val="363637"/>
                </a:solidFill>
                <a:effectLst/>
                <a:latin typeface="Helvetica" charset="0"/>
                <a:ea typeface="Helvetica" charset="0"/>
                <a:cs typeface="Helvetica" charset="0"/>
              </a:rPr>
              <a:t>Harum</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apidOmmodis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eatur,Re</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atur</a:t>
            </a:r>
            <a:r>
              <a:rPr lang="en-US" sz="1950" kern="1200" dirty="0">
                <a:solidFill>
                  <a:srgbClr val="363637"/>
                </a:solidFill>
                <a:effectLst/>
                <a:latin typeface="Helvetica" charset="0"/>
                <a:ea typeface="Helvetica" charset="0"/>
                <a:cs typeface="Helvetica" charset="0"/>
              </a:rPr>
              <a:t> ad quid </a:t>
            </a:r>
            <a:r>
              <a:rPr lang="en-US" sz="1950" kern="1200" dirty="0" err="1">
                <a:solidFill>
                  <a:srgbClr val="363637"/>
                </a:solidFill>
                <a:effectLst/>
                <a:latin typeface="Helvetica" charset="0"/>
                <a:ea typeface="Helvetica" charset="0"/>
                <a:cs typeface="Helvetica" charset="0"/>
              </a:rPr>
              <a:t>ut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verspid</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endae</a:t>
            </a:r>
            <a:r>
              <a:rPr lang="en-US" sz="1950" kern="1200" dirty="0">
                <a:solidFill>
                  <a:srgbClr val="363637"/>
                </a:solidFill>
                <a:effectLst/>
                <a:latin typeface="Helvetica" charset="0"/>
                <a:ea typeface="Helvetica" charset="0"/>
                <a:cs typeface="Helvetica" charset="0"/>
              </a:rPr>
              <a:t>. Nam </a:t>
            </a:r>
            <a:r>
              <a:rPr lang="en-US" sz="1950" kern="1200" dirty="0" err="1">
                <a:solidFill>
                  <a:srgbClr val="363637"/>
                </a:solidFill>
                <a:effectLst/>
                <a:latin typeface="Helvetica" charset="0"/>
                <a:ea typeface="Helvetica" charset="0"/>
                <a:cs typeface="Helvetica" charset="0"/>
              </a:rPr>
              <a:t>nobitat</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urehendipsa</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dolo</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bea</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veribus</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aesedi</a:t>
            </a:r>
            <a:r>
              <a:rPr lang="en-US" sz="1950" kern="1200" dirty="0">
                <a:solidFill>
                  <a:srgbClr val="363637"/>
                </a:solidFill>
                <a:effectLst/>
                <a:latin typeface="Helvetica" charset="0"/>
                <a:ea typeface="Helvetica" charset="0"/>
                <a:cs typeface="Helvetica" charset="0"/>
              </a:rPr>
              <a:t> </a:t>
            </a:r>
            <a:r>
              <a:rPr lang="en-US" sz="1950" kern="1200" dirty="0" err="1">
                <a:solidFill>
                  <a:srgbClr val="363637"/>
                </a:solidFill>
                <a:effectLst/>
                <a:latin typeface="Helvetica" charset="0"/>
                <a:ea typeface="Helvetica" charset="0"/>
                <a:cs typeface="Helvetica" charset="0"/>
              </a:rPr>
              <a:t>torrore</a:t>
            </a:r>
            <a:r>
              <a:rPr lang="en-US" sz="1950" kern="1200" dirty="0">
                <a:solidFill>
                  <a:srgbClr val="363637"/>
                </a:solidFill>
                <a:effectLst/>
                <a:latin typeface="Helvetica" charset="0"/>
                <a:ea typeface="Helvetica" charset="0"/>
                <a:cs typeface="Helvetica" charset="0"/>
              </a:rPr>
              <a:t> que coria.</a:t>
            </a:r>
            <a:endParaRPr lang="en-US" sz="1950" kern="1200" dirty="0">
              <a:solidFill>
                <a:schemeClr val="tx1"/>
              </a:solidFill>
              <a:effectLst/>
              <a:latin typeface="Helvetica" charset="0"/>
              <a:ea typeface="Helvetica" charset="0"/>
              <a:cs typeface="Helvetica" charset="0"/>
            </a:endParaRPr>
          </a:p>
          <a:p>
            <a:pPr>
              <a:lnSpc>
                <a:spcPts val="2750"/>
              </a:lnSpc>
              <a:spcAft>
                <a:spcPts val="750"/>
              </a:spcAft>
            </a:pPr>
            <a:endParaRPr lang="en-US" sz="1950" dirty="0">
              <a:latin typeface="Helvetica" charset="0"/>
              <a:ea typeface="Helvetica" charset="0"/>
              <a:cs typeface="Helvetica"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5C8A6-C302-46C8-AD58-A5C84BA27727}"/>
              </a:ext>
            </a:extLst>
          </p:cNvPr>
          <p:cNvPicPr>
            <a:picLocks noChangeAspect="1"/>
          </p:cNvPicPr>
          <p:nvPr userDrawn="1"/>
        </p:nvPicPr>
        <p:blipFill>
          <a:blip r:embed="rId2"/>
          <a:stretch>
            <a:fillRect/>
          </a:stretch>
        </p:blipFill>
        <p:spPr>
          <a:xfrm>
            <a:off x="-45139" y="-2043608"/>
            <a:ext cx="12262224" cy="9185055"/>
          </a:xfrm>
          <a:prstGeom prst="rect">
            <a:avLst/>
          </a:prstGeom>
        </p:spPr>
      </p:pic>
      <p:sp>
        <p:nvSpPr>
          <p:cNvPr id="2" name="Title 1"/>
          <p:cNvSpPr>
            <a:spLocks noGrp="1"/>
          </p:cNvSpPr>
          <p:nvPr>
            <p:ph type="title"/>
          </p:nvPr>
        </p:nvSpPr>
        <p:spPr bwMode="white">
          <a:xfrm>
            <a:off x="694800" y="1082188"/>
            <a:ext cx="10744005" cy="720081"/>
          </a:xfrm>
        </p:spPr>
        <p:txBody>
          <a:bodyPr anchor="b">
            <a:noAutofit/>
          </a:bodyPr>
          <a:lstStyle>
            <a:lvl1pPr>
              <a:lnSpc>
                <a:spcPts val="5040"/>
              </a:lnSpc>
              <a:defRPr sz="4200">
                <a:solidFill>
                  <a:schemeClr val="bg1"/>
                </a:solidFill>
              </a:defRPr>
            </a:lvl1pPr>
          </a:lstStyle>
          <a:p>
            <a:r>
              <a:rPr lang="en-US" dirty="0"/>
              <a:t>Click to edit Master title style</a:t>
            </a:r>
            <a:endParaRPr lang="en-AU" dirty="0"/>
          </a:p>
        </p:txBody>
      </p:sp>
      <p:sp>
        <p:nvSpPr>
          <p:cNvPr id="7" name="Text Placeholder 6"/>
          <p:cNvSpPr>
            <a:spLocks noGrp="1"/>
          </p:cNvSpPr>
          <p:nvPr>
            <p:ph type="body" sz="quarter" idx="10" hasCustomPrompt="1"/>
          </p:nvPr>
        </p:nvSpPr>
        <p:spPr bwMode="white">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bwMode="white">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bwMode="white">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bwMode="white">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bwMode="white">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bwMode="white">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4" name="TextBox 13">
            <a:extLst>
              <a:ext uri="{FF2B5EF4-FFF2-40B4-BE49-F238E27FC236}">
                <a16:creationId xmlns:a16="http://schemas.microsoft.com/office/drawing/2014/main" id="{ECEDAD56-26A5-445E-899E-91F378A60EDF}"/>
              </a:ext>
            </a:extLst>
          </p:cNvPr>
          <p:cNvSpPr txBox="1"/>
          <p:nvPr userDrawn="1"/>
        </p:nvSpPr>
        <p:spPr>
          <a:xfrm>
            <a:off x="694800" y="4545136"/>
            <a:ext cx="2391677" cy="108000"/>
          </a:xfrm>
          <a:prstGeom prst="rect">
            <a:avLst/>
          </a:prstGeom>
          <a:noFill/>
        </p:spPr>
        <p:txBody>
          <a:bodyPr wrap="square" lIns="0" tIns="0" rIns="0" bIns="0" rtlCol="0" anchor="ctr">
            <a:noAutofit/>
          </a:bodyPr>
          <a:lstStyle/>
          <a:p>
            <a:r>
              <a:rPr lang="en-AU" sz="650" dirty="0">
                <a:solidFill>
                  <a:schemeClr val="bg1"/>
                </a:solidFill>
              </a:rPr>
              <a:t>CRICOS code 00025B</a:t>
            </a:r>
          </a:p>
        </p:txBody>
      </p:sp>
    </p:spTree>
    <p:extLst>
      <p:ext uri="{BB962C8B-B14F-4D97-AF65-F5344CB8AC3E}">
        <p14:creationId xmlns:p14="http://schemas.microsoft.com/office/powerpoint/2010/main" val="11471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177796434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11524705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36570695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146394789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169940207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40100381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35174975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8045C2-2A5E-9446-A2F1-C3FE2B19E8F1}" type="slidenum">
              <a:rPr lang="en-US" smtClean="0"/>
              <a:t>‹#›</a:t>
            </a:fld>
            <a:endParaRPr lang="en-US"/>
          </a:p>
        </p:txBody>
      </p:sp>
    </p:spTree>
    <p:extLst>
      <p:ext uri="{BB962C8B-B14F-4D97-AF65-F5344CB8AC3E}">
        <p14:creationId xmlns:p14="http://schemas.microsoft.com/office/powerpoint/2010/main" val="12791094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045C2-2A5E-9446-A2F1-C3FE2B19E8F1}" type="slidenum">
              <a:rPr lang="en-US" smtClean="0"/>
              <a:t>‹#›</a:t>
            </a:fld>
            <a:endParaRPr lang="en-US"/>
          </a:p>
        </p:txBody>
      </p:sp>
    </p:spTree>
    <p:extLst>
      <p:ext uri="{BB962C8B-B14F-4D97-AF65-F5344CB8AC3E}">
        <p14:creationId xmlns:p14="http://schemas.microsoft.com/office/powerpoint/2010/main" val="13770475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61" r:id="rId12"/>
    <p:sldLayoutId id="2147483663" r:id="rId13"/>
    <p:sldLayoutId id="214748368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g"/><Relationship Id="rId7" Type="http://schemas.openxmlformats.org/officeDocument/2006/relationships/image" Target="../media/image52.pn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hyperlink" Target="http://ssrn.com/abstract=246205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it.ly/2gZD6e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FWA2yxAqw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hyperlink" Target="https://ssrn.com/abstract=391725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tchingresearch.com/inspir2es-network/" TargetMode="External"/><Relationship Id="rId2" Type="http://schemas.openxmlformats.org/officeDocument/2006/relationships/hyperlink" Target="http://ssrn.com/abstract=246205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customXml" Target="../ink/ink6.xml"/><Relationship Id="rId18" Type="http://schemas.openxmlformats.org/officeDocument/2006/relationships/image" Target="../media/image64.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61.png"/><Relationship Id="rId17" Type="http://schemas.openxmlformats.org/officeDocument/2006/relationships/customXml" Target="../ink/ink8.xml"/><Relationship Id="rId2" Type="http://schemas.openxmlformats.org/officeDocument/2006/relationships/image" Target="../media/image56.png"/><Relationship Id="rId16" Type="http://schemas.openxmlformats.org/officeDocument/2006/relationships/image" Target="../media/image63.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0.png"/><Relationship Id="rId19" Type="http://schemas.openxmlformats.org/officeDocument/2006/relationships/customXml" Target="../ink/ink9.xml"/><Relationship Id="rId4" Type="http://schemas.openxmlformats.org/officeDocument/2006/relationships/image" Target="../media/image57.png"/><Relationship Id="rId9" Type="http://schemas.openxmlformats.org/officeDocument/2006/relationships/customXml" Target="../ink/ink4.xml"/><Relationship Id="rId14" Type="http://schemas.openxmlformats.org/officeDocument/2006/relationships/image" Target="../media/image62.png"/><Relationship Id="rId22"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jx.top/vm/t19EkAc.aspx" TargetMode="External"/><Relationship Id="rId2" Type="http://schemas.openxmlformats.org/officeDocument/2006/relationships/hyperlink" Target="https://tinyurl.com/4u6wen4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pitchingresearch.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youtu.be/XsJW9R-2Ffk"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9.xml.rels><?xml version="1.0" encoding="UTF-8" standalone="yes"?>
<Relationships xmlns="http://schemas.openxmlformats.org/package/2006/relationships"><Relationship Id="rId2" Type="http://schemas.openxmlformats.org/officeDocument/2006/relationships/hyperlink" Target="http://www.pitchingresearch.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bit.ly/29Latg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hyperlink" Target="https://ssrn.com/abstract=2967736" TargetMode="External"/><Relationship Id="rId2" Type="http://schemas.openxmlformats.org/officeDocument/2006/relationships/hyperlink" Target="https://ssrn.com/abstract=2953842" TargetMode="External"/><Relationship Id="rId1" Type="http://schemas.openxmlformats.org/officeDocument/2006/relationships/slideLayout" Target="../slideLayouts/slideLayout2.xml"/><Relationship Id="rId5" Type="http://schemas.openxmlformats.org/officeDocument/2006/relationships/hyperlink" Target="https://ssrn.com/abstract=3400510" TargetMode="External"/><Relationship Id="rId4" Type="http://schemas.openxmlformats.org/officeDocument/2006/relationships/hyperlink" Target="https://ssrn.com/abstract=3192996"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bit.ly/2nY34RI" TargetMode="External"/><Relationship Id="rId13" Type="http://schemas.openxmlformats.org/officeDocument/2006/relationships/hyperlink" Target="https://youtu.be/KMAh94ycmwc" TargetMode="External"/><Relationship Id="rId3" Type="http://schemas.openxmlformats.org/officeDocument/2006/relationships/hyperlink" Target="https://bit.ly/2WRJiKw" TargetMode="External"/><Relationship Id="rId7" Type="http://schemas.openxmlformats.org/officeDocument/2006/relationships/hyperlink" Target="https://bit.ly/3jFweRm" TargetMode="External"/><Relationship Id="rId12" Type="http://schemas.openxmlformats.org/officeDocument/2006/relationships/hyperlink" Target="https://youtu.be/sWOE2AZDYVI" TargetMode="External"/><Relationship Id="rId17" Type="http://schemas.openxmlformats.org/officeDocument/2006/relationships/hyperlink" Target="https://bit.ly/3zNeA3O" TargetMode="External"/><Relationship Id="rId2" Type="http://schemas.openxmlformats.org/officeDocument/2006/relationships/hyperlink" Target="https://youtu.be/XYYYxgIsHCs" TargetMode="External"/><Relationship Id="rId16" Type="http://schemas.openxmlformats.org/officeDocument/2006/relationships/hyperlink" Target="http://bit.ly/2nVq6rW" TargetMode="External"/><Relationship Id="rId1" Type="http://schemas.openxmlformats.org/officeDocument/2006/relationships/slideLayout" Target="../slideLayouts/slideLayout2.xml"/><Relationship Id="rId6" Type="http://schemas.openxmlformats.org/officeDocument/2006/relationships/hyperlink" Target="http://bit.ly/2olzYrF" TargetMode="External"/><Relationship Id="rId11" Type="http://schemas.openxmlformats.org/officeDocument/2006/relationships/hyperlink" Target="https://youtu.be/lxX3JidkRS0" TargetMode="External"/><Relationship Id="rId5" Type="http://schemas.openxmlformats.org/officeDocument/2006/relationships/hyperlink" Target="https://bit.ly/3zGqeNR" TargetMode="External"/><Relationship Id="rId15" Type="http://schemas.openxmlformats.org/officeDocument/2006/relationships/hyperlink" Target="https://bit.ly/3t8XHOt" TargetMode="External"/><Relationship Id="rId10" Type="http://schemas.openxmlformats.org/officeDocument/2006/relationships/hyperlink" Target="https://youtu.be/gSkZdcNeilo" TargetMode="External"/><Relationship Id="rId4" Type="http://schemas.openxmlformats.org/officeDocument/2006/relationships/hyperlink" Target="http://bit.ly/2o7jbJs" TargetMode="External"/><Relationship Id="rId9" Type="http://schemas.openxmlformats.org/officeDocument/2006/relationships/hyperlink" Target="http://bit.ly/2o7Doiu" TargetMode="External"/><Relationship Id="rId14" Type="http://schemas.openxmlformats.org/officeDocument/2006/relationships/hyperlink" Target="https://bit.ly/3kMem6I"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youtube.com/watch?v=sWOE2AZDYVI&amp;feature=youtu.b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youtu.be/0U8FOxzZz4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6E29-2A2C-4E12-8ABD-8C64B396B3F5}"/>
              </a:ext>
            </a:extLst>
          </p:cNvPr>
          <p:cNvSpPr>
            <a:spLocks noGrp="1"/>
          </p:cNvSpPr>
          <p:nvPr>
            <p:ph type="title"/>
          </p:nvPr>
        </p:nvSpPr>
        <p:spPr>
          <a:xfrm>
            <a:off x="344032" y="1208944"/>
            <a:ext cx="11244404" cy="1435120"/>
          </a:xfrm>
        </p:spPr>
        <p:txBody>
          <a:bodyPr/>
          <a:lstStyle/>
          <a:p>
            <a:pPr algn="ctr"/>
            <a:br>
              <a:rPr kumimoji="0" lang="en-AU" sz="38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br>
            <a:r>
              <a:rPr kumimoji="0" lang="en-AU" sz="3800" b="1"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rPr>
              <a:t>2021 IGPRC </a:t>
            </a:r>
            <a:br>
              <a:rPr kumimoji="0" lang="en-AU" sz="38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br>
            <a:r>
              <a:rPr kumimoji="0" lang="en-AU" sz="3800" b="1"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rPr>
              <a:t>I</a:t>
            </a:r>
            <a:r>
              <a:rPr kumimoji="0" lang="en-AU" sz="38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nSPiR2eS</a:t>
            </a:r>
            <a:r>
              <a:rPr kumimoji="0" lang="en-AU" sz="38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r>
              <a:rPr kumimoji="0" lang="en-AU" sz="3800" b="1"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rPr>
              <a:t>G</a:t>
            </a:r>
            <a:r>
              <a:rPr kumimoji="0" lang="en-AU" sz="38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lobal</a:t>
            </a:r>
            <a:r>
              <a:rPr kumimoji="0" lang="en-AU" sz="38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r>
              <a:rPr kumimoji="0" lang="en-AU" sz="3800" b="1"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rPr>
              <a:t>P</a:t>
            </a:r>
            <a:r>
              <a:rPr kumimoji="0" lang="en-AU" sz="38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ITCHING</a:t>
            </a:r>
            <a:r>
              <a:rPr kumimoji="0" lang="en-AU" sz="38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r>
              <a:rPr kumimoji="0" lang="en-AU" sz="3800" b="1"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rPr>
              <a:t>R</a:t>
            </a:r>
            <a:r>
              <a:rPr kumimoji="0" lang="en-AU" sz="38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ESEARCH® </a:t>
            </a:r>
            <a:r>
              <a:rPr kumimoji="0" lang="en-AU" sz="3800" b="1"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rPr>
              <a:t>C</a:t>
            </a:r>
            <a:r>
              <a:rPr kumimoji="0" lang="en-AU" sz="38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ompetition</a:t>
            </a:r>
            <a:r>
              <a:rPr kumimoji="0" lang="en-AU" sz="38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endParaRPr lang="en-AU" sz="3800" dirty="0">
              <a:solidFill>
                <a:srgbClr val="FF0000"/>
              </a:solidFill>
            </a:endParaRPr>
          </a:p>
        </p:txBody>
      </p:sp>
      <p:sp>
        <p:nvSpPr>
          <p:cNvPr id="10" name="TextBox 9">
            <a:extLst>
              <a:ext uri="{FF2B5EF4-FFF2-40B4-BE49-F238E27FC236}">
                <a16:creationId xmlns:a16="http://schemas.microsoft.com/office/drawing/2014/main" id="{F4D77ACD-D577-41F4-BC43-D615636293B8}"/>
              </a:ext>
            </a:extLst>
          </p:cNvPr>
          <p:cNvSpPr txBox="1"/>
          <p:nvPr/>
        </p:nvSpPr>
        <p:spPr>
          <a:xfrm>
            <a:off x="3067934" y="3968740"/>
            <a:ext cx="6132286" cy="646331"/>
          </a:xfrm>
          <a:prstGeom prst="rect">
            <a:avLst/>
          </a:prstGeom>
          <a:noFill/>
        </p:spPr>
        <p:txBody>
          <a:bodyPr wrap="square">
            <a:spAutoFit/>
          </a:bodyPr>
          <a:lstStyle/>
          <a:p>
            <a:pPr algn="ctr">
              <a:lnSpc>
                <a:spcPct val="100000"/>
              </a:lnSpc>
              <a:spcBef>
                <a:spcPts val="0"/>
              </a:spcBef>
            </a:pPr>
            <a:r>
              <a:rPr lang="en-US" sz="1800" b="0" dirty="0">
                <a:solidFill>
                  <a:schemeClr val="tx1"/>
                </a:solidFill>
                <a:latin typeface="+mn-lt"/>
                <a:ea typeface="+mn-ea"/>
                <a:cs typeface="+mn-cs"/>
              </a:rPr>
              <a:t>Professor Robert Faff</a:t>
            </a:r>
          </a:p>
          <a:p>
            <a:pPr algn="ctr">
              <a:lnSpc>
                <a:spcPct val="100000"/>
              </a:lnSpc>
              <a:spcBef>
                <a:spcPts val="0"/>
              </a:spcBef>
            </a:pPr>
            <a:r>
              <a:rPr lang="en-US" sz="1800" b="0" dirty="0">
                <a:solidFill>
                  <a:schemeClr val="tx1"/>
                </a:solidFill>
                <a:latin typeface="+mn-lt"/>
                <a:ea typeface="+mn-ea"/>
                <a:cs typeface="+mn-cs"/>
              </a:rPr>
              <a:t>Bond University &amp; University of Qld</a:t>
            </a:r>
            <a:endParaRPr lang="en-US" sz="1800" dirty="0">
              <a:solidFill>
                <a:schemeClr val="tx1"/>
              </a:solidFill>
              <a:latin typeface="+mn-lt"/>
              <a:ea typeface="+mn-ea"/>
              <a:cs typeface="+mn-cs"/>
            </a:endParaRPr>
          </a:p>
        </p:txBody>
      </p:sp>
    </p:spTree>
    <p:extLst>
      <p:ext uri="{BB962C8B-B14F-4D97-AF65-F5344CB8AC3E}">
        <p14:creationId xmlns:p14="http://schemas.microsoft.com/office/powerpoint/2010/main" val="2369121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picture containing shape&#10;&#10;Description automatically generated">
            <a:extLst>
              <a:ext uri="{FF2B5EF4-FFF2-40B4-BE49-F238E27FC236}">
                <a16:creationId xmlns:a16="http://schemas.microsoft.com/office/drawing/2014/main" id="{6C5CD8D3-95AC-41E2-A5B2-D5EC7E00F14C}"/>
              </a:ext>
            </a:extLst>
          </p:cNvPr>
          <p:cNvPicPr>
            <a:picLocks noChangeAspect="1"/>
          </p:cNvPicPr>
          <p:nvPr/>
        </p:nvPicPr>
        <p:blipFill>
          <a:blip r:embed="rId2"/>
          <a:stretch>
            <a:fillRect/>
          </a:stretch>
        </p:blipFill>
        <p:spPr>
          <a:xfrm>
            <a:off x="4038600" y="960438"/>
            <a:ext cx="1763713" cy="2444750"/>
          </a:xfrm>
          <a:prstGeom prst="rect">
            <a:avLst/>
          </a:prstGeom>
        </p:spPr>
      </p:pic>
      <p:pic>
        <p:nvPicPr>
          <p:cNvPr id="6" name="Content Placeholder 5" descr="Text&#10;&#10;Description automatically generated">
            <a:extLst>
              <a:ext uri="{FF2B5EF4-FFF2-40B4-BE49-F238E27FC236}">
                <a16:creationId xmlns:a16="http://schemas.microsoft.com/office/drawing/2014/main" id="{527C675D-C2BC-4A7D-89AC-F7F55A813040}"/>
              </a:ext>
            </a:extLst>
          </p:cNvPr>
          <p:cNvPicPr>
            <a:picLocks noGrp="1" noChangeAspect="1"/>
          </p:cNvPicPr>
          <p:nvPr>
            <p:ph idx="1"/>
          </p:nvPr>
        </p:nvPicPr>
        <p:blipFill>
          <a:blip r:embed="rId3"/>
          <a:stretch>
            <a:fillRect/>
          </a:stretch>
        </p:blipFill>
        <p:spPr>
          <a:xfrm>
            <a:off x="4038600" y="3465513"/>
            <a:ext cx="1763713" cy="2425700"/>
          </a:xfrm>
        </p:spPr>
      </p:pic>
      <p:pic>
        <p:nvPicPr>
          <p:cNvPr id="14" name="Picture 13" descr="Calendar&#10;&#10;Description automatically generated with medium confidence">
            <a:extLst>
              <a:ext uri="{FF2B5EF4-FFF2-40B4-BE49-F238E27FC236}">
                <a16:creationId xmlns:a16="http://schemas.microsoft.com/office/drawing/2014/main" id="{DD9AAA3E-B59A-4E3E-B4C9-6601354E2F41}"/>
              </a:ext>
            </a:extLst>
          </p:cNvPr>
          <p:cNvPicPr>
            <a:picLocks noChangeAspect="1"/>
          </p:cNvPicPr>
          <p:nvPr/>
        </p:nvPicPr>
        <p:blipFill>
          <a:blip r:embed="rId4"/>
          <a:stretch>
            <a:fillRect/>
          </a:stretch>
        </p:blipFill>
        <p:spPr>
          <a:xfrm>
            <a:off x="5862638" y="960438"/>
            <a:ext cx="1766888" cy="2327275"/>
          </a:xfrm>
          <a:prstGeom prst="rect">
            <a:avLst/>
          </a:prstGeom>
        </p:spPr>
      </p:pic>
      <p:pic>
        <p:nvPicPr>
          <p:cNvPr id="20" name="Picture 19" descr="A screenshot of a video game&#10;&#10;Description automatically generated with medium confidence">
            <a:extLst>
              <a:ext uri="{FF2B5EF4-FFF2-40B4-BE49-F238E27FC236}">
                <a16:creationId xmlns:a16="http://schemas.microsoft.com/office/drawing/2014/main" id="{A11E3C14-CD2C-4D3F-89F4-9B7B2AC41423}"/>
              </a:ext>
            </a:extLst>
          </p:cNvPr>
          <p:cNvPicPr>
            <a:picLocks noChangeAspect="1"/>
          </p:cNvPicPr>
          <p:nvPr/>
        </p:nvPicPr>
        <p:blipFill>
          <a:blip r:embed="rId5"/>
          <a:stretch>
            <a:fillRect/>
          </a:stretch>
        </p:blipFill>
        <p:spPr>
          <a:xfrm>
            <a:off x="7689850" y="960438"/>
            <a:ext cx="1736725" cy="2327275"/>
          </a:xfrm>
          <a:prstGeom prst="rect">
            <a:avLst/>
          </a:prstGeom>
        </p:spPr>
      </p:pic>
      <p:pic>
        <p:nvPicPr>
          <p:cNvPr id="16" name="Picture 15" descr="Text&#10;&#10;Description automatically generated with low confidence">
            <a:extLst>
              <a:ext uri="{FF2B5EF4-FFF2-40B4-BE49-F238E27FC236}">
                <a16:creationId xmlns:a16="http://schemas.microsoft.com/office/drawing/2014/main" id="{41EC3956-914E-4CEE-AC63-94D15D4E9A40}"/>
              </a:ext>
            </a:extLst>
          </p:cNvPr>
          <p:cNvPicPr>
            <a:picLocks noChangeAspect="1"/>
          </p:cNvPicPr>
          <p:nvPr/>
        </p:nvPicPr>
        <p:blipFill>
          <a:blip r:embed="rId6"/>
          <a:stretch>
            <a:fillRect/>
          </a:stretch>
        </p:blipFill>
        <p:spPr>
          <a:xfrm>
            <a:off x="9486900" y="960438"/>
            <a:ext cx="1738313" cy="2327275"/>
          </a:xfrm>
          <a:prstGeom prst="rect">
            <a:avLst/>
          </a:prstGeom>
        </p:spPr>
      </p:pic>
      <p:pic>
        <p:nvPicPr>
          <p:cNvPr id="12" name="Picture 11" descr="A picture containing application&#10;&#10;Description automatically generated">
            <a:extLst>
              <a:ext uri="{FF2B5EF4-FFF2-40B4-BE49-F238E27FC236}">
                <a16:creationId xmlns:a16="http://schemas.microsoft.com/office/drawing/2014/main" id="{31B1C14A-3AC3-479A-8CE4-160E8FBA485C}"/>
              </a:ext>
            </a:extLst>
          </p:cNvPr>
          <p:cNvPicPr>
            <a:picLocks noChangeAspect="1"/>
          </p:cNvPicPr>
          <p:nvPr/>
        </p:nvPicPr>
        <p:blipFill>
          <a:blip r:embed="rId7"/>
          <a:stretch>
            <a:fillRect/>
          </a:stretch>
        </p:blipFill>
        <p:spPr>
          <a:xfrm>
            <a:off x="5862638" y="3348038"/>
            <a:ext cx="1822450" cy="2543175"/>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4CBC2F3C-5B87-48A9-B3BE-046A612D0DD5}"/>
              </a:ext>
            </a:extLst>
          </p:cNvPr>
          <p:cNvPicPr>
            <a:picLocks noChangeAspect="1"/>
          </p:cNvPicPr>
          <p:nvPr/>
        </p:nvPicPr>
        <p:blipFill>
          <a:blip r:embed="rId8"/>
          <a:stretch>
            <a:fillRect/>
          </a:stretch>
        </p:blipFill>
        <p:spPr>
          <a:xfrm>
            <a:off x="7743825" y="3348038"/>
            <a:ext cx="1744663" cy="2543175"/>
          </a:xfrm>
          <a:prstGeom prst="rect">
            <a:avLst/>
          </a:prstGeom>
        </p:spPr>
      </p:pic>
      <p:pic>
        <p:nvPicPr>
          <p:cNvPr id="8" name="Picture 7" descr="Text&#10;&#10;Description automatically generated">
            <a:extLst>
              <a:ext uri="{FF2B5EF4-FFF2-40B4-BE49-F238E27FC236}">
                <a16:creationId xmlns:a16="http://schemas.microsoft.com/office/drawing/2014/main" id="{B5C74035-1C62-41A0-B0DB-B93F8D07CCFB}"/>
              </a:ext>
            </a:extLst>
          </p:cNvPr>
          <p:cNvPicPr>
            <a:picLocks noChangeAspect="1"/>
          </p:cNvPicPr>
          <p:nvPr/>
        </p:nvPicPr>
        <p:blipFill>
          <a:blip r:embed="rId9"/>
          <a:stretch>
            <a:fillRect/>
          </a:stretch>
        </p:blipFill>
        <p:spPr>
          <a:xfrm>
            <a:off x="9548813" y="3348038"/>
            <a:ext cx="1676400" cy="2543175"/>
          </a:xfrm>
          <a:prstGeom prst="rect">
            <a:avLst/>
          </a:prstGeom>
        </p:spPr>
      </p:pic>
      <p:sp>
        <p:nvSpPr>
          <p:cNvPr id="2" name="Title 1">
            <a:extLst>
              <a:ext uri="{FF2B5EF4-FFF2-40B4-BE49-F238E27FC236}">
                <a16:creationId xmlns:a16="http://schemas.microsoft.com/office/drawing/2014/main" id="{73447CCF-5BA5-4221-8852-EB36A0EBEC76}"/>
              </a:ext>
            </a:extLst>
          </p:cNvPr>
          <p:cNvSpPr>
            <a:spLocks noGrp="1"/>
          </p:cNvSpPr>
          <p:nvPr>
            <p:ph type="title"/>
          </p:nvPr>
        </p:nvSpPr>
        <p:spPr>
          <a:xfrm>
            <a:off x="640080" y="2074363"/>
            <a:ext cx="2752354" cy="2709275"/>
          </a:xfrm>
          <a:prstGeom prst="ellipse">
            <a:avLst/>
          </a:prstGeom>
          <a:no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accent6"/>
                </a:solidFill>
                <a:highlight>
                  <a:srgbClr val="FFFF00"/>
                </a:highlight>
                <a:latin typeface="+mj-lt"/>
                <a:ea typeface="+mj-ea"/>
                <a:cs typeface="+mj-cs"/>
              </a:rPr>
              <a:t>SILVER SPONSORS</a:t>
            </a:r>
            <a:endParaRPr lang="en-US" sz="2600" kern="1200" dirty="0">
              <a:solidFill>
                <a:schemeClr val="accent6"/>
              </a:solidFill>
              <a:latin typeface="+mj-lt"/>
              <a:ea typeface="+mj-ea"/>
              <a:cs typeface="+mj-cs"/>
            </a:endParaRPr>
          </a:p>
        </p:txBody>
      </p:sp>
      <p:sp>
        <p:nvSpPr>
          <p:cNvPr id="4" name="Slide Number Placeholder 3">
            <a:extLst>
              <a:ext uri="{FF2B5EF4-FFF2-40B4-BE49-F238E27FC236}">
                <a16:creationId xmlns:a16="http://schemas.microsoft.com/office/drawing/2014/main" id="{098106C3-8E2D-4220-BF07-2466030D7E41}"/>
              </a:ext>
            </a:extLst>
          </p:cNvPr>
          <p:cNvSpPr>
            <a:spLocks noGrp="1"/>
          </p:cNvSpPr>
          <p:nvPr>
            <p:ph type="sldNum" sz="quarter" idx="12"/>
          </p:nvPr>
        </p:nvSpPr>
        <p:spPr>
          <a:xfrm>
            <a:off x="9679020" y="6356350"/>
            <a:ext cx="1674779" cy="365125"/>
          </a:xfrm>
        </p:spPr>
        <p:txBody>
          <a:bodyPr vert="horz" lIns="91440" tIns="45720" rIns="91440" bIns="45720" rtlCol="0" anchor="ctr">
            <a:normAutofit/>
          </a:bodyPr>
          <a:lstStyle/>
          <a:p>
            <a:pPr defTabSz="914400">
              <a:spcAft>
                <a:spcPts val="600"/>
              </a:spcAft>
            </a:pPr>
            <a:fld id="{888045C2-2A5E-9446-A2F1-C3FE2B19E8F1}" type="slidenum">
              <a:rPr lang="en-US" smtClean="0"/>
              <a:pPr defTabSz="914400">
                <a:spcAft>
                  <a:spcPts val="600"/>
                </a:spcAft>
              </a:pPr>
              <a:t>10</a:t>
            </a:fld>
            <a:endParaRPr lang="en-US"/>
          </a:p>
        </p:txBody>
      </p:sp>
    </p:spTree>
    <p:extLst>
      <p:ext uri="{BB962C8B-B14F-4D97-AF65-F5344CB8AC3E}">
        <p14:creationId xmlns:p14="http://schemas.microsoft.com/office/powerpoint/2010/main" val="122410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D236-571A-4E6F-A79B-9C925EA5A47C}"/>
              </a:ext>
            </a:extLst>
          </p:cNvPr>
          <p:cNvSpPr>
            <a:spLocks noGrp="1"/>
          </p:cNvSpPr>
          <p:nvPr>
            <p:ph type="title"/>
          </p:nvPr>
        </p:nvSpPr>
        <p:spPr>
          <a:xfrm>
            <a:off x="838200" y="365126"/>
            <a:ext cx="10515600" cy="875200"/>
          </a:xfrm>
        </p:spPr>
        <p:txBody>
          <a:bodyPr>
            <a:normAutofit/>
          </a:bodyPr>
          <a:lstStyle/>
          <a:p>
            <a:r>
              <a:rPr lang="en-AU" dirty="0"/>
              <a:t>BRONZE SPONSORS</a:t>
            </a:r>
          </a:p>
        </p:txBody>
      </p:sp>
      <p:sp>
        <p:nvSpPr>
          <p:cNvPr id="3" name="Content Placeholder 2">
            <a:extLst>
              <a:ext uri="{FF2B5EF4-FFF2-40B4-BE49-F238E27FC236}">
                <a16:creationId xmlns:a16="http://schemas.microsoft.com/office/drawing/2014/main" id="{D8C43A66-0F88-419D-A9C3-AFDC9CF87D2A}"/>
              </a:ext>
            </a:extLst>
          </p:cNvPr>
          <p:cNvSpPr>
            <a:spLocks noGrp="1"/>
          </p:cNvSpPr>
          <p:nvPr>
            <p:ph idx="1"/>
          </p:nvPr>
        </p:nvSpPr>
        <p:spPr/>
        <p:txBody>
          <a:bodyPr/>
          <a:lstStyle/>
          <a:p>
            <a:pPr>
              <a:buFont typeface="Wingdings" panose="05000000000000000000" pitchFamily="2" charset="2"/>
              <a:buChar char="q"/>
            </a:pPr>
            <a:r>
              <a:rPr lang="en-AU" dirty="0"/>
              <a:t> Journal of Financial Regulation and Compliance (JFRC)</a:t>
            </a:r>
          </a:p>
          <a:p>
            <a:pPr>
              <a:buFont typeface="Wingdings" panose="05000000000000000000" pitchFamily="2" charset="2"/>
              <a:buChar char="q"/>
            </a:pPr>
            <a:r>
              <a:rPr lang="en-AU" dirty="0"/>
              <a:t> University of York</a:t>
            </a:r>
          </a:p>
          <a:p>
            <a:pPr>
              <a:buFont typeface="Wingdings" panose="05000000000000000000" pitchFamily="2" charset="2"/>
              <a:buChar char="q"/>
            </a:pPr>
            <a:r>
              <a:rPr lang="en-AU" dirty="0"/>
              <a:t> Austrade </a:t>
            </a:r>
          </a:p>
          <a:p>
            <a:pPr marL="0" indent="0">
              <a:buNone/>
            </a:pPr>
            <a:endParaRPr lang="en-AU" dirty="0"/>
          </a:p>
        </p:txBody>
      </p:sp>
      <p:sp>
        <p:nvSpPr>
          <p:cNvPr id="4" name="Slide Number Placeholder 3">
            <a:extLst>
              <a:ext uri="{FF2B5EF4-FFF2-40B4-BE49-F238E27FC236}">
                <a16:creationId xmlns:a16="http://schemas.microsoft.com/office/drawing/2014/main" id="{9736E943-2FA2-4F2A-87A7-AD6EEB6BCAE2}"/>
              </a:ext>
            </a:extLst>
          </p:cNvPr>
          <p:cNvSpPr>
            <a:spLocks noGrp="1"/>
          </p:cNvSpPr>
          <p:nvPr>
            <p:ph type="sldNum" sz="quarter" idx="12"/>
          </p:nvPr>
        </p:nvSpPr>
        <p:spPr/>
        <p:txBody>
          <a:bodyPr/>
          <a:lstStyle/>
          <a:p>
            <a:fld id="{888045C2-2A5E-9446-A2F1-C3FE2B19E8F1}" type="slidenum">
              <a:rPr lang="en-US" smtClean="0"/>
              <a:t>11</a:t>
            </a:fld>
            <a:endParaRPr lang="en-US"/>
          </a:p>
        </p:txBody>
      </p:sp>
    </p:spTree>
    <p:extLst>
      <p:ext uri="{BB962C8B-B14F-4D97-AF65-F5344CB8AC3E}">
        <p14:creationId xmlns:p14="http://schemas.microsoft.com/office/powerpoint/2010/main" val="311092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Three Goals</a:t>
            </a:r>
          </a:p>
        </p:txBody>
      </p:sp>
      <p:sp>
        <p:nvSpPr>
          <p:cNvPr id="3" name="Content Placeholder 2"/>
          <p:cNvSpPr>
            <a:spLocks noGrp="1"/>
          </p:cNvSpPr>
          <p:nvPr>
            <p:ph idx="1"/>
          </p:nvPr>
        </p:nvSpPr>
        <p:spPr/>
        <p:txBody>
          <a:bodyPr/>
          <a:lstStyle/>
          <a:p>
            <a:pPr marL="514350" indent="-514350">
              <a:buAutoNum type="arabicParenBoth"/>
            </a:pPr>
            <a:r>
              <a:rPr lang="en-AU" dirty="0"/>
              <a:t>Briefly explain “pitching research” framework tool</a:t>
            </a:r>
          </a:p>
          <a:p>
            <a:pPr marL="514350" indent="-514350">
              <a:buAutoNum type="arabicParenBoth"/>
            </a:pPr>
            <a:r>
              <a:rPr lang="en-AU" dirty="0"/>
              <a:t>Provide general information, instructions &amp; timeline for 2021 IGPRC</a:t>
            </a:r>
          </a:p>
          <a:p>
            <a:pPr marL="514350" indent="-514350">
              <a:buAutoNum type="arabicParenBoth"/>
            </a:pPr>
            <a:r>
              <a:rPr lang="en-AU" dirty="0"/>
              <a:t>Point to helpful resources</a:t>
            </a:r>
          </a:p>
        </p:txBody>
      </p:sp>
      <p:sp>
        <p:nvSpPr>
          <p:cNvPr id="4" name="Slide Number Placeholder 3"/>
          <p:cNvSpPr>
            <a:spLocks noGrp="1"/>
          </p:cNvSpPr>
          <p:nvPr>
            <p:ph type="sldNum" sz="quarter" idx="11"/>
          </p:nvPr>
        </p:nvSpPr>
        <p:spPr/>
        <p:txBody>
          <a:bodyPr/>
          <a:lstStyle/>
          <a:p>
            <a:fld id="{BAF7D8E6-E477-49BE-8901-66CD05D24A92}" type="slidenum">
              <a:rPr lang="en-US" smtClean="0"/>
              <a:pPr/>
              <a:t>12</a:t>
            </a:fld>
            <a:endParaRPr lang="en-US"/>
          </a:p>
        </p:txBody>
      </p:sp>
    </p:spTree>
    <p:custDataLst>
      <p:tags r:id="rId1"/>
    </p:custDataLst>
    <p:extLst>
      <p:ext uri="{BB962C8B-B14F-4D97-AF65-F5344CB8AC3E}">
        <p14:creationId xmlns:p14="http://schemas.microsoft.com/office/powerpoint/2010/main" val="271106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GOAL #1</a:t>
            </a:r>
          </a:p>
        </p:txBody>
      </p:sp>
      <p:sp>
        <p:nvSpPr>
          <p:cNvPr id="3" name="Content Placeholder 2"/>
          <p:cNvSpPr>
            <a:spLocks noGrp="1"/>
          </p:cNvSpPr>
          <p:nvPr>
            <p:ph idx="1"/>
          </p:nvPr>
        </p:nvSpPr>
        <p:spPr/>
        <p:txBody>
          <a:bodyPr/>
          <a:lstStyle/>
          <a:p>
            <a:pPr marL="0" indent="0" algn="ctr">
              <a:buNone/>
            </a:pPr>
            <a:endParaRPr lang="en-AU" sz="4800" dirty="0"/>
          </a:p>
          <a:p>
            <a:pPr marL="0" indent="0" algn="ctr">
              <a:buNone/>
            </a:pPr>
            <a:r>
              <a:rPr lang="en-AU" sz="4800" dirty="0">
                <a:solidFill>
                  <a:srgbClr val="FF0000"/>
                </a:solidFill>
              </a:rPr>
              <a:t>Brief explanation of pitching research framework tool</a:t>
            </a:r>
          </a:p>
          <a:p>
            <a:endParaRPr lang="en-AU" dirty="0"/>
          </a:p>
        </p:txBody>
      </p:sp>
      <p:sp>
        <p:nvSpPr>
          <p:cNvPr id="4" name="Slide Number Placeholder 3"/>
          <p:cNvSpPr>
            <a:spLocks noGrp="1"/>
          </p:cNvSpPr>
          <p:nvPr>
            <p:ph type="sldNum" sz="quarter" idx="11"/>
          </p:nvPr>
        </p:nvSpPr>
        <p:spPr/>
        <p:txBody>
          <a:bodyPr/>
          <a:lstStyle/>
          <a:p>
            <a:fld id="{BAF7D8E6-E477-49BE-8901-66CD05D24A92}" type="slidenum">
              <a:rPr lang="en-US" smtClean="0"/>
              <a:pPr/>
              <a:t>13</a:t>
            </a:fld>
            <a:endParaRPr lang="en-US"/>
          </a:p>
        </p:txBody>
      </p:sp>
    </p:spTree>
    <p:custDataLst>
      <p:tags r:id="rId1"/>
    </p:custDataLst>
    <p:extLst>
      <p:ext uri="{BB962C8B-B14F-4D97-AF65-F5344CB8AC3E}">
        <p14:creationId xmlns:p14="http://schemas.microsoft.com/office/powerpoint/2010/main" val="205842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DBA8-9F9D-461E-86A2-BC4FF1F120AD}"/>
              </a:ext>
            </a:extLst>
          </p:cNvPr>
          <p:cNvSpPr>
            <a:spLocks noGrp="1"/>
          </p:cNvSpPr>
          <p:nvPr>
            <p:ph type="title"/>
          </p:nvPr>
        </p:nvSpPr>
        <p:spPr/>
        <p:txBody>
          <a:bodyPr/>
          <a:lstStyle/>
          <a:p>
            <a:r>
              <a:rPr lang="en-AU" b="1" dirty="0"/>
              <a:t>For a more detailed explanation … essential reading</a:t>
            </a:r>
          </a:p>
        </p:txBody>
      </p:sp>
      <p:sp>
        <p:nvSpPr>
          <p:cNvPr id="3" name="Content Placeholder 2">
            <a:extLst>
              <a:ext uri="{FF2B5EF4-FFF2-40B4-BE49-F238E27FC236}">
                <a16:creationId xmlns:a16="http://schemas.microsoft.com/office/drawing/2014/main" id="{74DB3C3A-9AF6-4BB1-9D0C-6CA74876F474}"/>
              </a:ext>
            </a:extLst>
          </p:cNvPr>
          <p:cNvSpPr>
            <a:spLocks noGrp="1"/>
          </p:cNvSpPr>
          <p:nvPr>
            <p:ph idx="1"/>
          </p:nvPr>
        </p:nvSpPr>
        <p:spPr>
          <a:xfrm>
            <a:off x="402771" y="2122713"/>
            <a:ext cx="11440885" cy="4054249"/>
          </a:xfrm>
        </p:spPr>
        <p:txBody>
          <a:bodyPr/>
          <a:lstStyle/>
          <a:p>
            <a:pPr marL="0" indent="0">
              <a:buNone/>
            </a:pPr>
            <a:r>
              <a:rPr lang="en-AU" dirty="0"/>
              <a:t>refer to the SSRN paper =&gt;</a:t>
            </a:r>
          </a:p>
          <a:p>
            <a:pPr marL="0" indent="0">
              <a:buNone/>
            </a:pPr>
            <a:endParaRPr lang="en-AU" dirty="0"/>
          </a:p>
          <a:p>
            <a:pPr marL="0" indent="0">
              <a:buNone/>
            </a:pPr>
            <a:r>
              <a:rPr lang="en-AU" dirty="0">
                <a:highlight>
                  <a:srgbClr val="FFFF00"/>
                </a:highlight>
              </a:rPr>
              <a:t>Faff, R., (2021), “Pitching Research”, Available at SSRN: </a:t>
            </a:r>
            <a:r>
              <a:rPr lang="en-AU" dirty="0">
                <a:highlight>
                  <a:srgbClr val="FFFF00"/>
                </a:highlight>
                <a:hlinkClick r:id="rId2"/>
              </a:rPr>
              <a:t>http://ssrn.com/abstract=2462059</a:t>
            </a:r>
            <a:r>
              <a:rPr lang="en-AU" dirty="0">
                <a:highlight>
                  <a:srgbClr val="FFFF00"/>
                </a:highlight>
              </a:rPr>
              <a:t> </a:t>
            </a:r>
          </a:p>
          <a:p>
            <a:pPr marL="0" indent="0">
              <a:buNone/>
            </a:pPr>
            <a:endParaRPr lang="en-AU" dirty="0"/>
          </a:p>
        </p:txBody>
      </p:sp>
      <p:sp>
        <p:nvSpPr>
          <p:cNvPr id="4" name="Slide Number Placeholder 3">
            <a:extLst>
              <a:ext uri="{FF2B5EF4-FFF2-40B4-BE49-F238E27FC236}">
                <a16:creationId xmlns:a16="http://schemas.microsoft.com/office/drawing/2014/main" id="{04DD81DE-23A8-4B34-BC7A-93389E46BD98}"/>
              </a:ext>
            </a:extLst>
          </p:cNvPr>
          <p:cNvSpPr>
            <a:spLocks noGrp="1"/>
          </p:cNvSpPr>
          <p:nvPr>
            <p:ph type="sldNum" sz="quarter" idx="12"/>
          </p:nvPr>
        </p:nvSpPr>
        <p:spPr/>
        <p:txBody>
          <a:bodyPr/>
          <a:lstStyle/>
          <a:p>
            <a:fld id="{888045C2-2A5E-9446-A2F1-C3FE2B19E8F1}" type="slidenum">
              <a:rPr lang="en-US" smtClean="0"/>
              <a:t>14</a:t>
            </a:fld>
            <a:endParaRPr lang="en-US"/>
          </a:p>
        </p:txBody>
      </p:sp>
    </p:spTree>
    <p:extLst>
      <p:ext uri="{BB962C8B-B14F-4D97-AF65-F5344CB8AC3E}">
        <p14:creationId xmlns:p14="http://schemas.microsoft.com/office/powerpoint/2010/main" val="369346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AU" sz="4000" b="1" cap="all" dirty="0">
                <a:solidFill>
                  <a:srgbClr val="FF0000"/>
                </a:solidFill>
                <a:latin typeface="Rockwell" panose="02060603020205020403" pitchFamily="18" charset="0"/>
              </a:rPr>
              <a:t>9 min “primer” animation</a:t>
            </a:r>
            <a:endParaRPr lang="en-AU" sz="4000" dirty="0"/>
          </a:p>
        </p:txBody>
      </p:sp>
      <p:sp>
        <p:nvSpPr>
          <p:cNvPr id="2" name="Content Placeholder 1"/>
          <p:cNvSpPr>
            <a:spLocks noGrp="1"/>
          </p:cNvSpPr>
          <p:nvPr>
            <p:ph idx="1"/>
          </p:nvPr>
        </p:nvSpPr>
        <p:spPr>
          <a:xfrm>
            <a:off x="838200" y="2516863"/>
            <a:ext cx="10515600" cy="3660100"/>
          </a:xfrm>
        </p:spPr>
        <p:txBody>
          <a:bodyPr/>
          <a:lstStyle/>
          <a:p>
            <a:pPr marL="0" lvl="0" indent="0" algn="ctr" defTabSz="457200">
              <a:lnSpc>
                <a:spcPct val="100000"/>
              </a:lnSpc>
              <a:spcBef>
                <a:spcPts val="0"/>
              </a:spcBef>
              <a:spcAft>
                <a:spcPts val="0"/>
              </a:spcAft>
              <a:buClrTx/>
              <a:buNone/>
            </a:pPr>
            <a:r>
              <a:rPr lang="en-AU" sz="4000" dirty="0">
                <a:solidFill>
                  <a:prstClr val="black"/>
                </a:solidFill>
                <a:latin typeface="Rockwell" panose="02060603020205020403" pitchFamily="18" charset="0"/>
                <a:hlinkClick r:id="rId2"/>
              </a:rPr>
              <a:t>http://bit.ly/2gZD6eG</a:t>
            </a:r>
            <a:endParaRPr lang="en-AU" sz="4000" dirty="0">
              <a:solidFill>
                <a:prstClr val="black"/>
              </a:solidFill>
              <a:latin typeface="Rockwell" panose="02060603020205020403" pitchFamily="18" charset="0"/>
            </a:endParaRPr>
          </a:p>
          <a:p>
            <a:endParaRPr lang="en-AU" dirty="0"/>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6026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28E4-8A30-47CB-93D9-1FC6C9E928D1}"/>
              </a:ext>
            </a:extLst>
          </p:cNvPr>
          <p:cNvSpPr>
            <a:spLocks noGrp="1"/>
          </p:cNvSpPr>
          <p:nvPr>
            <p:ph type="title"/>
          </p:nvPr>
        </p:nvSpPr>
        <p:spPr>
          <a:xfrm>
            <a:off x="381000" y="822326"/>
            <a:ext cx="10854350" cy="647246"/>
          </a:xfrm>
        </p:spPr>
        <p:txBody>
          <a:bodyPr>
            <a:normAutofit fontScale="90000"/>
          </a:bodyPr>
          <a:lstStyle/>
          <a:p>
            <a:r>
              <a:rPr lang="en-AU" sz="4000" b="1" dirty="0"/>
              <a:t>… also check out “Pitching Research Matters” Primer video</a:t>
            </a:r>
          </a:p>
        </p:txBody>
      </p:sp>
      <p:sp>
        <p:nvSpPr>
          <p:cNvPr id="3" name="Content Placeholder 2">
            <a:extLst>
              <a:ext uri="{FF2B5EF4-FFF2-40B4-BE49-F238E27FC236}">
                <a16:creationId xmlns:a16="http://schemas.microsoft.com/office/drawing/2014/main" id="{D77DE935-AD76-4703-842C-1461C4D3D33F}"/>
              </a:ext>
            </a:extLst>
          </p:cNvPr>
          <p:cNvSpPr>
            <a:spLocks noGrp="1"/>
          </p:cNvSpPr>
          <p:nvPr>
            <p:ph idx="1"/>
          </p:nvPr>
        </p:nvSpPr>
        <p:spPr>
          <a:xfrm>
            <a:off x="838200" y="2645229"/>
            <a:ext cx="10515600" cy="3531733"/>
          </a:xfrm>
        </p:spPr>
        <p:txBody>
          <a:bodyPr>
            <a:normAutofit/>
          </a:bodyPr>
          <a:lstStyle/>
          <a:p>
            <a:pPr marL="0" indent="0">
              <a:buNone/>
            </a:pPr>
            <a:r>
              <a:rPr lang="en-AU" sz="3600" dirty="0">
                <a:hlinkClick r:id="rId2"/>
              </a:rPr>
              <a:t>https://youtu.be/FWA2yxAqwns</a:t>
            </a:r>
            <a:r>
              <a:rPr lang="en-AU" sz="3600" dirty="0"/>
              <a:t> </a:t>
            </a:r>
          </a:p>
        </p:txBody>
      </p:sp>
      <p:sp>
        <p:nvSpPr>
          <p:cNvPr id="4" name="Slide Number Placeholder 3">
            <a:extLst>
              <a:ext uri="{FF2B5EF4-FFF2-40B4-BE49-F238E27FC236}">
                <a16:creationId xmlns:a16="http://schemas.microsoft.com/office/drawing/2014/main" id="{59E70F69-0B10-4532-B607-1B226D23C994}"/>
              </a:ext>
            </a:extLst>
          </p:cNvPr>
          <p:cNvSpPr>
            <a:spLocks noGrp="1"/>
          </p:cNvSpPr>
          <p:nvPr>
            <p:ph type="sldNum" sz="quarter" idx="12"/>
          </p:nvPr>
        </p:nvSpPr>
        <p:spPr/>
        <p:txBody>
          <a:bodyPr/>
          <a:lstStyle/>
          <a:p>
            <a:fld id="{888045C2-2A5E-9446-A2F1-C3FE2B19E8F1}" type="slidenum">
              <a:rPr lang="en-US" smtClean="0"/>
              <a:t>16</a:t>
            </a:fld>
            <a:endParaRPr lang="en-US"/>
          </a:p>
        </p:txBody>
      </p:sp>
    </p:spTree>
    <p:extLst>
      <p:ext uri="{BB962C8B-B14F-4D97-AF65-F5344CB8AC3E}">
        <p14:creationId xmlns:p14="http://schemas.microsoft.com/office/powerpoint/2010/main" val="130646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2" descr="Graphical user interface, text, application&#10;&#10;Description automatically generated"/>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316" b="-1"/>
          <a:stretch/>
        </p:blipFill>
        <p:spPr bwMode="auto">
          <a:xfrm>
            <a:off x="20" y="1282"/>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E917DE0E-AFB1-41FD-BC35-27DB61CA125F}" type="slidenum">
              <a:rPr kumimoji="0" lang="en-US" b="0" i="0" u="none" strike="noStrike" cap="none" spc="0" normalizeH="0" baseline="0" noProof="0">
                <a:ln>
                  <a:noFill/>
                </a:ln>
                <a:solidFill>
                  <a:srgbClr val="FFFFFF"/>
                </a:solidFill>
                <a:effectLst/>
                <a:uLnTx/>
                <a:uFillTx/>
              </a:rPr>
              <a:pPr marR="0" lvl="0" indent="0" defTabSz="914400" fontAlgn="auto">
                <a:spcBef>
                  <a:spcPts val="0"/>
                </a:spcBef>
                <a:spcAft>
                  <a:spcPts val="600"/>
                </a:spcAft>
                <a:buClrTx/>
                <a:buSzTx/>
                <a:buFontTx/>
                <a:buNone/>
                <a:tabLst/>
                <a:defRPr/>
              </a:pPr>
              <a:t>17</a:t>
            </a:fld>
            <a:endParaRPr kumimoji="0" lang="en-US"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1881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E6C3A-07E3-4A6B-936D-BB1C4F4107D6}"/>
              </a:ext>
            </a:extLst>
          </p:cNvPr>
          <p:cNvSpPr>
            <a:spLocks noGrp="1"/>
          </p:cNvSpPr>
          <p:nvPr>
            <p:ph type="title"/>
          </p:nvPr>
        </p:nvSpPr>
        <p:spPr/>
        <p:txBody>
          <a:bodyPr/>
          <a:lstStyle/>
          <a:p>
            <a:r>
              <a:rPr lang="en-AU" b="1" dirty="0">
                <a:solidFill>
                  <a:srgbClr val="FF0000"/>
                </a:solidFill>
              </a:rPr>
              <a:t>You have 1,000 words ± 20% (2 pages)</a:t>
            </a:r>
          </a:p>
        </p:txBody>
      </p:sp>
      <p:sp>
        <p:nvSpPr>
          <p:cNvPr id="2" name="Content Placeholder 1">
            <a:extLst>
              <a:ext uri="{FF2B5EF4-FFF2-40B4-BE49-F238E27FC236}">
                <a16:creationId xmlns:a16="http://schemas.microsoft.com/office/drawing/2014/main" id="{AC39458C-EA8E-4C50-B684-4764AA85BC41}"/>
              </a:ext>
            </a:extLst>
          </p:cNvPr>
          <p:cNvSpPr>
            <a:spLocks noGrp="1"/>
          </p:cNvSpPr>
          <p:nvPr>
            <p:ph idx="1"/>
          </p:nvPr>
        </p:nvSpPr>
        <p:spPr/>
        <p:txBody>
          <a:bodyPr/>
          <a:lstStyle/>
          <a:p>
            <a:pPr marL="0" indent="0">
              <a:buNone/>
            </a:pPr>
            <a:r>
              <a:rPr lang="en-AU" dirty="0"/>
              <a:t>5 golden rules =&gt; make your chosen 1,000 words:</a:t>
            </a:r>
          </a:p>
          <a:p>
            <a:pPr marL="0" indent="0">
              <a:buNone/>
            </a:pPr>
            <a:endParaRPr lang="en-AU" dirty="0"/>
          </a:p>
          <a:p>
            <a:r>
              <a:rPr lang="en-AU" dirty="0"/>
              <a:t>Clear - focused &amp; to the point </a:t>
            </a:r>
          </a:p>
          <a:p>
            <a:r>
              <a:rPr lang="en-AU" dirty="0"/>
              <a:t>Meaningful</a:t>
            </a:r>
          </a:p>
          <a:p>
            <a:r>
              <a:rPr lang="en-AU" dirty="0"/>
              <a:t>Effort-based </a:t>
            </a:r>
          </a:p>
          <a:p>
            <a:r>
              <a:rPr lang="en-AU" dirty="0"/>
              <a:t>Connected </a:t>
            </a:r>
          </a:p>
          <a:p>
            <a:r>
              <a:rPr lang="en-AU" dirty="0"/>
              <a:t>Start a conversation (i.e. communication!)</a:t>
            </a:r>
          </a:p>
          <a:p>
            <a:endParaRPr lang="en-AU" dirty="0"/>
          </a:p>
        </p:txBody>
      </p:sp>
      <p:sp>
        <p:nvSpPr>
          <p:cNvPr id="5" name="Slide Number Placeholder 4">
            <a:extLst>
              <a:ext uri="{FF2B5EF4-FFF2-40B4-BE49-F238E27FC236}">
                <a16:creationId xmlns:a16="http://schemas.microsoft.com/office/drawing/2014/main" id="{7FDB2B12-5253-40AD-A174-9C5156F2B547}"/>
              </a:ext>
            </a:extLst>
          </p:cNvPr>
          <p:cNvSpPr>
            <a:spLocks noGrp="1"/>
          </p:cNvSpPr>
          <p:nvPr>
            <p:ph type="sldNum" sz="quarter" idx="12"/>
          </p:nvPr>
        </p:nvSpPr>
        <p:spPr/>
        <p:txBody>
          <a:bodyPr/>
          <a:lstStyle/>
          <a:p>
            <a:fld id="{E917DE0E-AFB1-41FD-BC35-27DB61CA125F}" type="slidenum">
              <a:rPr lang="en-AU" smtClean="0"/>
              <a:pPr/>
              <a:t>18</a:t>
            </a:fld>
            <a:endParaRPr lang="en-AU" dirty="0"/>
          </a:p>
        </p:txBody>
      </p:sp>
    </p:spTree>
    <p:extLst>
      <p:ext uri="{BB962C8B-B14F-4D97-AF65-F5344CB8AC3E}">
        <p14:creationId xmlns:p14="http://schemas.microsoft.com/office/powerpoint/2010/main" val="130394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B2025-BD31-4CD3-B968-3CE3BC98FB9C}"/>
              </a:ext>
            </a:extLst>
          </p:cNvPr>
          <p:cNvSpPr>
            <a:spLocks noGrp="1"/>
          </p:cNvSpPr>
          <p:nvPr>
            <p:ph type="title"/>
          </p:nvPr>
        </p:nvSpPr>
        <p:spPr/>
        <p:txBody>
          <a:bodyPr>
            <a:normAutofit/>
          </a:bodyPr>
          <a:lstStyle/>
          <a:p>
            <a:r>
              <a:rPr lang="en-AU" sz="4000" dirty="0"/>
              <a:t>=&gt; </a:t>
            </a:r>
            <a:r>
              <a:rPr lang="en-AU" sz="4000" dirty="0">
                <a:solidFill>
                  <a:srgbClr val="FF0000"/>
                </a:solidFill>
              </a:rPr>
              <a:t># words/sentences/dot points</a:t>
            </a:r>
          </a:p>
        </p:txBody>
      </p:sp>
      <p:graphicFrame>
        <p:nvGraphicFramePr>
          <p:cNvPr id="5" name="Content Placeholder 4">
            <a:extLst>
              <a:ext uri="{FF2B5EF4-FFF2-40B4-BE49-F238E27FC236}">
                <a16:creationId xmlns:a16="http://schemas.microsoft.com/office/drawing/2014/main" id="{E82913AD-60A9-4605-AE8C-E7514B08D2B3}"/>
              </a:ext>
            </a:extLst>
          </p:cNvPr>
          <p:cNvGraphicFramePr>
            <a:graphicFrameLocks noGrp="1"/>
          </p:cNvGraphicFramePr>
          <p:nvPr>
            <p:ph idx="1"/>
            <p:extLst>
              <p:ext uri="{D42A27DB-BD31-4B8C-83A1-F6EECF244321}">
                <p14:modId xmlns:p14="http://schemas.microsoft.com/office/powerpoint/2010/main" val="1915972226"/>
              </p:ext>
            </p:extLst>
          </p:nvPr>
        </p:nvGraphicFramePr>
        <p:xfrm>
          <a:off x="838200" y="1549819"/>
          <a:ext cx="10515599" cy="4989093"/>
        </p:xfrm>
        <a:graphic>
          <a:graphicData uri="http://schemas.openxmlformats.org/drawingml/2006/table">
            <a:tbl>
              <a:tblPr firstRow="1" firstCol="1" bandRow="1"/>
              <a:tblGrid>
                <a:gridCol w="3285459">
                  <a:extLst>
                    <a:ext uri="{9D8B030D-6E8A-4147-A177-3AD203B41FA5}">
                      <a16:colId xmlns:a16="http://schemas.microsoft.com/office/drawing/2014/main" val="1596049246"/>
                    </a:ext>
                  </a:extLst>
                </a:gridCol>
                <a:gridCol w="7230140">
                  <a:extLst>
                    <a:ext uri="{9D8B030D-6E8A-4147-A177-3AD203B41FA5}">
                      <a16:colId xmlns:a16="http://schemas.microsoft.com/office/drawing/2014/main" val="3586469387"/>
                    </a:ext>
                  </a:extLst>
                </a:gridCol>
              </a:tblGrid>
              <a:tr h="292310">
                <a:tc>
                  <a:txBody>
                    <a:bodyPr/>
                    <a:lstStyle/>
                    <a:p>
                      <a:pPr>
                        <a:lnSpc>
                          <a:spcPct val="115000"/>
                        </a:lnSpc>
                        <a:spcAft>
                          <a:spcPts val="1000"/>
                        </a:spcAft>
                      </a:pPr>
                      <a:r>
                        <a:rPr lang="en-A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Working Title</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A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10-12 words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660903"/>
                  </a:ext>
                </a:extLst>
              </a:tr>
              <a:tr h="389354">
                <a:tc>
                  <a:txBody>
                    <a:bodyPr/>
                    <a:lstStyle/>
                    <a:p>
                      <a:pPr>
                        <a:lnSpc>
                          <a:spcPct val="115000"/>
                        </a:lnSpc>
                        <a:spcAft>
                          <a:spcPts val="1000"/>
                        </a:spcAft>
                      </a:pPr>
                      <a:r>
                        <a:rPr lang="en-AU"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Basic Research Question</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A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20-30 words (1-2 sentences)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707434"/>
                  </a:ext>
                </a:extLst>
              </a:tr>
              <a:tr h="292310">
                <a:tc>
                  <a:txBody>
                    <a:bodyPr/>
                    <a:lstStyle/>
                    <a:p>
                      <a:pPr>
                        <a:lnSpc>
                          <a:spcPct val="115000"/>
                        </a:lnSpc>
                        <a:spcAft>
                          <a:spcPts val="1000"/>
                        </a:spcAft>
                      </a:pPr>
                      <a:r>
                        <a:rPr lang="en-AU"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Key paper(s)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A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60-70 words (3 papers)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683746"/>
                  </a:ext>
                </a:extLst>
              </a:tr>
              <a:tr h="384086">
                <a:tc>
                  <a:txBody>
                    <a:bodyPr/>
                    <a:lstStyle/>
                    <a:p>
                      <a:pPr>
                        <a:lnSpc>
                          <a:spcPct val="115000"/>
                        </a:lnSpc>
                        <a:spcAft>
                          <a:spcPts val="1000"/>
                        </a:spcAft>
                      </a:pPr>
                      <a:r>
                        <a:rPr lang="en-AU"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Motivation/Puzzle</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A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150-200 words (4-6 sentences or dot points)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161529"/>
                  </a:ext>
                </a:extLst>
              </a:tr>
              <a:tr h="292310">
                <a:tc>
                  <a:txBody>
                    <a:bodyPr/>
                    <a:lstStyle/>
                    <a:p>
                      <a:pPr>
                        <a:lnSpc>
                          <a:spcPct val="115000"/>
                        </a:lnSpc>
                        <a:spcAft>
                          <a:spcPts val="1000"/>
                        </a:spcAft>
                      </a:pPr>
                      <a:r>
                        <a:rPr lang="en-AU"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THREE </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A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Three</a:t>
                      </a:r>
                      <a:r>
                        <a:rPr lang="en-A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core aspects of any empirical research project i.e. the “</a:t>
                      </a:r>
                      <a:r>
                        <a:rPr lang="en-AU"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a:t>
                      </a:r>
                      <a:r>
                        <a:rPr lang="en-A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io</a:t>
                      </a:r>
                      <a:r>
                        <a:rPr lang="en-AU"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A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A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guide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10444609"/>
                  </a:ext>
                </a:extLst>
              </a:tr>
              <a:tr h="292310">
                <a:tc>
                  <a:txBody>
                    <a:bodyPr/>
                    <a:lstStyle/>
                    <a:p>
                      <a:pPr>
                        <a:lnSpc>
                          <a:spcPct val="115000"/>
                        </a:lnSpc>
                        <a:spcAft>
                          <a:spcPts val="1000"/>
                        </a:spcAft>
                      </a:pPr>
                      <a:r>
                        <a:rPr lang="en-AU" sz="2000" b="1">
                          <a:effectLst/>
                          <a:latin typeface="Times New Roman" panose="02020603050405020304" pitchFamily="18" charset="0"/>
                          <a:ea typeface="Calibri" panose="020F0502020204030204" pitchFamily="34" charset="0"/>
                          <a:cs typeface="Times New Roman" panose="02020603050405020304" pitchFamily="18" charset="0"/>
                        </a:rPr>
                        <a:t>(E) Idea?</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8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100-150 words (3-6 dot points)</a:t>
                      </a:r>
                      <a:endPar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054161"/>
                  </a:ext>
                </a:extLst>
              </a:tr>
              <a:tr h="292310">
                <a:tc>
                  <a:txBody>
                    <a:bodyPr/>
                    <a:lstStyle/>
                    <a:p>
                      <a:pPr>
                        <a:lnSpc>
                          <a:spcPct val="115000"/>
                        </a:lnSpc>
                        <a:spcAft>
                          <a:spcPts val="1000"/>
                        </a:spcAft>
                      </a:pPr>
                      <a:r>
                        <a:rPr lang="en-AU" sz="2000" b="1">
                          <a:effectLst/>
                          <a:latin typeface="Times New Roman" panose="02020603050405020304" pitchFamily="18" charset="0"/>
                          <a:ea typeface="Calibri" panose="020F0502020204030204" pitchFamily="34" charset="0"/>
                          <a:cs typeface="Times New Roman" panose="02020603050405020304" pitchFamily="18" charset="0"/>
                        </a:rPr>
                        <a:t>(F) Data?</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8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100-150 words (3-6 dot points)</a:t>
                      </a:r>
                      <a:endPar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034768"/>
                  </a:ext>
                </a:extLst>
              </a:tr>
              <a:tr h="292310">
                <a:tc>
                  <a:txBody>
                    <a:bodyPr/>
                    <a:lstStyle/>
                    <a:p>
                      <a:pPr>
                        <a:lnSpc>
                          <a:spcPct val="115000"/>
                        </a:lnSpc>
                        <a:spcAft>
                          <a:spcPts val="1000"/>
                        </a:spcAft>
                      </a:pPr>
                      <a:r>
                        <a:rPr lang="en-AU" sz="2000" b="1">
                          <a:effectLst/>
                          <a:latin typeface="Times New Roman" panose="02020603050405020304" pitchFamily="18" charset="0"/>
                          <a:ea typeface="Calibri" panose="020F0502020204030204" pitchFamily="34" charset="0"/>
                          <a:cs typeface="Times New Roman" panose="02020603050405020304" pitchFamily="18" charset="0"/>
                        </a:rPr>
                        <a:t>(G) Tools?</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8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100-150 words (3-6 dot points)</a:t>
                      </a:r>
                      <a:endPar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92004"/>
                  </a:ext>
                </a:extLst>
              </a:tr>
              <a:tr h="292310">
                <a:tc>
                  <a:txBody>
                    <a:bodyPr/>
                    <a:lstStyle/>
                    <a:p>
                      <a:pPr>
                        <a:lnSpc>
                          <a:spcPct val="115000"/>
                        </a:lnSpc>
                        <a:spcAft>
                          <a:spcPts val="1000"/>
                        </a:spcAft>
                      </a:pPr>
                      <a:r>
                        <a:rPr lang="en-AU"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TWO</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A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Two</a:t>
                      </a:r>
                      <a:r>
                        <a:rPr lang="en-A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key questions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82149237"/>
                  </a:ext>
                </a:extLst>
              </a:tr>
              <a:tr h="292310">
                <a:tc>
                  <a:txBody>
                    <a:bodyPr/>
                    <a:lstStyle/>
                    <a:p>
                      <a:pPr>
                        <a:lnSpc>
                          <a:spcPct val="115000"/>
                        </a:lnSpc>
                        <a:spcAft>
                          <a:spcPts val="1000"/>
                        </a:spcAft>
                      </a:pPr>
                      <a:r>
                        <a:rPr lang="en-AU" sz="2000" b="1">
                          <a:effectLst/>
                          <a:latin typeface="Times New Roman" panose="02020603050405020304" pitchFamily="18" charset="0"/>
                          <a:ea typeface="Calibri" panose="020F0502020204030204" pitchFamily="34" charset="0"/>
                          <a:cs typeface="Times New Roman" panose="02020603050405020304" pitchFamily="18" charset="0"/>
                        </a:rPr>
                        <a:t>(H) What’s New?</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800"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50-100 words (2-4 sentences)</a:t>
                      </a:r>
                      <a:endParaRPr lang="en-AU"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301803"/>
                  </a:ext>
                </a:extLst>
              </a:tr>
              <a:tr h="292310">
                <a:tc>
                  <a:txBody>
                    <a:bodyPr/>
                    <a:lstStyle/>
                    <a:p>
                      <a:pPr>
                        <a:lnSpc>
                          <a:spcPct val="115000"/>
                        </a:lnSpc>
                        <a:spcAft>
                          <a:spcPts val="1000"/>
                        </a:spcAft>
                      </a:pPr>
                      <a:r>
                        <a:rPr lang="en-AU" sz="2000" b="1">
                          <a:effectLst/>
                          <a:latin typeface="Times New Roman" panose="02020603050405020304" pitchFamily="18" charset="0"/>
                          <a:ea typeface="Calibri" panose="020F0502020204030204" pitchFamily="34" charset="0"/>
                          <a:cs typeface="Times New Roman" panose="02020603050405020304" pitchFamily="18" charset="0"/>
                        </a:rPr>
                        <a:t>(I) So What?</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800"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50-100 words (2-4 sentences)</a:t>
                      </a:r>
                      <a:endParaRPr lang="en-AU"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373308"/>
                  </a:ext>
                </a:extLst>
              </a:tr>
              <a:tr h="292310">
                <a:tc>
                  <a:txBody>
                    <a:bodyPr/>
                    <a:lstStyle/>
                    <a:p>
                      <a:pPr>
                        <a:lnSpc>
                          <a:spcPct val="115000"/>
                        </a:lnSpc>
                        <a:spcAft>
                          <a:spcPts val="1000"/>
                        </a:spcAft>
                      </a:pPr>
                      <a:r>
                        <a:rPr lang="en-AU"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A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a:t>
                      </a:r>
                      <a:r>
                        <a:rPr lang="en-A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bottom line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63554490"/>
                  </a:ext>
                </a:extLst>
              </a:tr>
              <a:tr h="292310">
                <a:tc>
                  <a:txBody>
                    <a:bodyPr/>
                    <a:lstStyle/>
                    <a:p>
                      <a:pPr>
                        <a:lnSpc>
                          <a:spcPct val="115000"/>
                        </a:lnSpc>
                        <a:spcAft>
                          <a:spcPts val="1000"/>
                        </a:spcAft>
                      </a:pPr>
                      <a:r>
                        <a:rPr lang="en-AU" sz="2000" b="1">
                          <a:effectLst/>
                          <a:latin typeface="Times New Roman" panose="02020603050405020304" pitchFamily="18" charset="0"/>
                          <a:ea typeface="Calibri" panose="020F0502020204030204" pitchFamily="34" charset="0"/>
                          <a:cs typeface="Times New Roman" panose="02020603050405020304" pitchFamily="18" charset="0"/>
                        </a:rPr>
                        <a:t>(J) Contribution?</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AU" sz="1800"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50-100 words (2-4 sentences)</a:t>
                      </a:r>
                      <a:endParaRPr lang="en-AU"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512156"/>
                  </a:ext>
                </a:extLst>
              </a:tr>
              <a:tr h="604408">
                <a:tc>
                  <a:txBody>
                    <a:bodyPr/>
                    <a:lstStyle/>
                    <a:p>
                      <a:pPr>
                        <a:lnSpc>
                          <a:spcPct val="115000"/>
                        </a:lnSpc>
                        <a:spcAft>
                          <a:spcPts val="1000"/>
                        </a:spcAft>
                      </a:pPr>
                      <a:r>
                        <a:rPr lang="en-A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 Other Considerations</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AU" sz="1400"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AU" sz="1800"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50-100 words (3 dot points)</a:t>
                      </a:r>
                      <a:endParaRPr lang="en-AU"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526379"/>
                  </a:ext>
                </a:extLst>
              </a:tr>
            </a:tbl>
          </a:graphicData>
        </a:graphic>
      </p:graphicFrame>
      <p:sp>
        <p:nvSpPr>
          <p:cNvPr id="4" name="Slide Number Placeholder 3">
            <a:extLst>
              <a:ext uri="{FF2B5EF4-FFF2-40B4-BE49-F238E27FC236}">
                <a16:creationId xmlns:a16="http://schemas.microsoft.com/office/drawing/2014/main" id="{D51C1606-1A23-4AE5-9CC0-E6801373105C}"/>
              </a:ext>
            </a:extLst>
          </p:cNvPr>
          <p:cNvSpPr>
            <a:spLocks noGrp="1"/>
          </p:cNvSpPr>
          <p:nvPr>
            <p:ph type="sldNum" sz="quarter" idx="12"/>
          </p:nvPr>
        </p:nvSpPr>
        <p:spPr/>
        <p:txBody>
          <a:bodyPr/>
          <a:lstStyle/>
          <a:p>
            <a:fld id="{E917DE0E-AFB1-41FD-BC35-27DB61CA125F}" type="slidenum">
              <a:rPr lang="en-AU" smtClean="0"/>
              <a:pPr/>
              <a:t>19</a:t>
            </a:fld>
            <a:endParaRPr lang="en-AU" dirty="0"/>
          </a:p>
        </p:txBody>
      </p:sp>
    </p:spTree>
    <p:extLst>
      <p:ext uri="{BB962C8B-B14F-4D97-AF65-F5344CB8AC3E}">
        <p14:creationId xmlns:p14="http://schemas.microsoft.com/office/powerpoint/2010/main" val="108267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old medal">
            <a:extLst>
              <a:ext uri="{FF2B5EF4-FFF2-40B4-BE49-F238E27FC236}">
                <a16:creationId xmlns:a16="http://schemas.microsoft.com/office/drawing/2014/main" id="{C3BE2DF8-062B-4DAC-8639-65D34D586C31}"/>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9"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408E9-AA7F-4474-8E81-70E0D112A38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First … a word from our sponsors</a:t>
            </a:r>
          </a:p>
        </p:txBody>
      </p:sp>
      <p:sp>
        <p:nvSpPr>
          <p:cNvPr id="4" name="Slide Number Placeholder 3">
            <a:extLst>
              <a:ext uri="{FF2B5EF4-FFF2-40B4-BE49-F238E27FC236}">
                <a16:creationId xmlns:a16="http://schemas.microsoft.com/office/drawing/2014/main" id="{DB9A1DDA-8BE5-415E-B762-3CD9F8D03B6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888045C2-2A5E-9446-A2F1-C3FE2B19E8F1}" type="slidenum">
              <a:rPr lang="en-US">
                <a:solidFill>
                  <a:srgbClr val="FFFFFF"/>
                </a:solidFill>
                <a:latin typeface="Calibri" panose="020F0502020204030204"/>
              </a:rPr>
              <a:pPr defTabSz="914400">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42205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GOAL #2</a:t>
            </a:r>
          </a:p>
        </p:txBody>
      </p:sp>
      <p:sp>
        <p:nvSpPr>
          <p:cNvPr id="3" name="Content Placeholder 2"/>
          <p:cNvSpPr>
            <a:spLocks noGrp="1"/>
          </p:cNvSpPr>
          <p:nvPr>
            <p:ph idx="1"/>
          </p:nvPr>
        </p:nvSpPr>
        <p:spPr>
          <a:xfrm>
            <a:off x="1991544" y="2643673"/>
            <a:ext cx="8280920" cy="833535"/>
          </a:xfrm>
        </p:spPr>
        <p:txBody>
          <a:bodyPr/>
          <a:lstStyle/>
          <a:p>
            <a:pPr marL="0" indent="0" algn="ctr">
              <a:buNone/>
            </a:pPr>
            <a:r>
              <a:rPr lang="en-AU" sz="4800" dirty="0">
                <a:solidFill>
                  <a:srgbClr val="FF0000"/>
                </a:solidFill>
              </a:rPr>
              <a:t>2021 IGPRC Details</a:t>
            </a:r>
          </a:p>
        </p:txBody>
      </p:sp>
      <p:sp>
        <p:nvSpPr>
          <p:cNvPr id="4" name="Slide Number Placeholder 3"/>
          <p:cNvSpPr>
            <a:spLocks noGrp="1"/>
          </p:cNvSpPr>
          <p:nvPr>
            <p:ph type="sldNum" sz="quarter" idx="11"/>
          </p:nvPr>
        </p:nvSpPr>
        <p:spPr/>
        <p:txBody>
          <a:bodyPr/>
          <a:lstStyle/>
          <a:p>
            <a:fld id="{BAF7D8E6-E477-49BE-8901-66CD05D24A92}" type="slidenum">
              <a:rPr lang="en-US" smtClean="0"/>
              <a:pPr/>
              <a:t>20</a:t>
            </a:fld>
            <a:endParaRPr lang="en-US"/>
          </a:p>
        </p:txBody>
      </p:sp>
    </p:spTree>
    <p:custDataLst>
      <p:tags r:id="rId1"/>
    </p:custDataLst>
    <p:extLst>
      <p:ext uri="{BB962C8B-B14F-4D97-AF65-F5344CB8AC3E}">
        <p14:creationId xmlns:p14="http://schemas.microsoft.com/office/powerpoint/2010/main" val="368259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DBA8-9F9D-461E-86A2-BC4FF1F120AD}"/>
              </a:ext>
            </a:extLst>
          </p:cNvPr>
          <p:cNvSpPr>
            <a:spLocks noGrp="1"/>
          </p:cNvSpPr>
          <p:nvPr>
            <p:ph type="title"/>
          </p:nvPr>
        </p:nvSpPr>
        <p:spPr/>
        <p:txBody>
          <a:bodyPr/>
          <a:lstStyle/>
          <a:p>
            <a:r>
              <a:rPr lang="en-AU" b="1" dirty="0"/>
              <a:t>For a more detailed outline of IGPRC … essential reading</a:t>
            </a:r>
          </a:p>
        </p:txBody>
      </p:sp>
      <p:sp>
        <p:nvSpPr>
          <p:cNvPr id="3" name="Content Placeholder 2">
            <a:extLst>
              <a:ext uri="{FF2B5EF4-FFF2-40B4-BE49-F238E27FC236}">
                <a16:creationId xmlns:a16="http://schemas.microsoft.com/office/drawing/2014/main" id="{74DB3C3A-9AF6-4BB1-9D0C-6CA74876F474}"/>
              </a:ext>
            </a:extLst>
          </p:cNvPr>
          <p:cNvSpPr>
            <a:spLocks noGrp="1"/>
          </p:cNvSpPr>
          <p:nvPr>
            <p:ph idx="1"/>
          </p:nvPr>
        </p:nvSpPr>
        <p:spPr>
          <a:xfrm>
            <a:off x="402771" y="2122713"/>
            <a:ext cx="11440885" cy="4054249"/>
          </a:xfrm>
        </p:spPr>
        <p:txBody>
          <a:bodyPr/>
          <a:lstStyle/>
          <a:p>
            <a:pPr marL="0" indent="0">
              <a:buNone/>
            </a:pPr>
            <a:r>
              <a:rPr lang="en-AU" dirty="0"/>
              <a:t>refer to </a:t>
            </a:r>
            <a:r>
              <a:rPr lang="en-AU" dirty="0">
                <a:highlight>
                  <a:srgbClr val="00FF00"/>
                </a:highlight>
              </a:rPr>
              <a:t>Section 6 </a:t>
            </a:r>
            <a:r>
              <a:rPr lang="en-AU" dirty="0"/>
              <a:t>of the SSRN paper (available </a:t>
            </a:r>
            <a:r>
              <a:rPr lang="en-AU" dirty="0">
                <a:highlight>
                  <a:srgbClr val="FFFF00"/>
                </a:highlight>
              </a:rPr>
              <a:t>1 October 2021</a:t>
            </a:r>
            <a:r>
              <a:rPr lang="en-AU" dirty="0"/>
              <a:t>) =&gt;</a:t>
            </a:r>
          </a:p>
          <a:p>
            <a:pPr marL="0" indent="0">
              <a:buNone/>
            </a:pPr>
            <a:endParaRPr lang="en-AU" dirty="0"/>
          </a:p>
          <a:p>
            <a:pPr marL="0" indent="0">
              <a:buNone/>
            </a:pPr>
            <a:r>
              <a:rPr lang="en-AU" dirty="0">
                <a:highlight>
                  <a:srgbClr val="00FF00"/>
                </a:highlight>
              </a:rPr>
              <a:t>Faff, R., (2021), “Pitching Research®… evolution into a Programmatic Framework … self-reflection and the story so far”, Available at SSRN: </a:t>
            </a:r>
            <a:r>
              <a:rPr lang="en-AU" dirty="0">
                <a:highlight>
                  <a:srgbClr val="00FF00"/>
                </a:highlight>
                <a:hlinkClick r:id="rId2"/>
              </a:rPr>
              <a:t>https://ssrn.com/abstract=3917252</a:t>
            </a:r>
            <a:r>
              <a:rPr lang="en-AU" dirty="0">
                <a:highlight>
                  <a:srgbClr val="00FF00"/>
                </a:highlight>
              </a:rPr>
              <a:t> </a:t>
            </a:r>
          </a:p>
        </p:txBody>
      </p:sp>
      <p:sp>
        <p:nvSpPr>
          <p:cNvPr id="4" name="Slide Number Placeholder 3">
            <a:extLst>
              <a:ext uri="{FF2B5EF4-FFF2-40B4-BE49-F238E27FC236}">
                <a16:creationId xmlns:a16="http://schemas.microsoft.com/office/drawing/2014/main" id="{04DD81DE-23A8-4B34-BC7A-93389E46BD98}"/>
              </a:ext>
            </a:extLst>
          </p:cNvPr>
          <p:cNvSpPr>
            <a:spLocks noGrp="1"/>
          </p:cNvSpPr>
          <p:nvPr>
            <p:ph type="sldNum" sz="quarter" idx="12"/>
          </p:nvPr>
        </p:nvSpPr>
        <p:spPr/>
        <p:txBody>
          <a:bodyPr/>
          <a:lstStyle/>
          <a:p>
            <a:fld id="{888045C2-2A5E-9446-A2F1-C3FE2B19E8F1}" type="slidenum">
              <a:rPr lang="en-US" smtClean="0"/>
              <a:t>21</a:t>
            </a:fld>
            <a:endParaRPr lang="en-US"/>
          </a:p>
        </p:txBody>
      </p:sp>
    </p:spTree>
    <p:extLst>
      <p:ext uri="{BB962C8B-B14F-4D97-AF65-F5344CB8AC3E}">
        <p14:creationId xmlns:p14="http://schemas.microsoft.com/office/powerpoint/2010/main" val="146314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C254-A47C-4FB9-B99C-1249EFC7905B}"/>
              </a:ext>
            </a:extLst>
          </p:cNvPr>
          <p:cNvSpPr>
            <a:spLocks noGrp="1"/>
          </p:cNvSpPr>
          <p:nvPr>
            <p:ph type="title"/>
          </p:nvPr>
        </p:nvSpPr>
        <p:spPr>
          <a:xfrm>
            <a:off x="838200" y="365125"/>
            <a:ext cx="10515600" cy="528955"/>
          </a:xfrm>
        </p:spPr>
        <p:txBody>
          <a:bodyPr>
            <a:normAutofit fontScale="90000"/>
          </a:bodyPr>
          <a:lstStyle/>
          <a:p>
            <a:r>
              <a:rPr lang="en-AU" b="1" dirty="0">
                <a:solidFill>
                  <a:srgbClr val="FF0000"/>
                </a:solidFill>
              </a:rPr>
              <a:t>(1) What? … What is the IGPRC?</a:t>
            </a:r>
          </a:p>
        </p:txBody>
      </p:sp>
      <p:sp>
        <p:nvSpPr>
          <p:cNvPr id="3" name="Content Placeholder 2">
            <a:extLst>
              <a:ext uri="{FF2B5EF4-FFF2-40B4-BE49-F238E27FC236}">
                <a16:creationId xmlns:a16="http://schemas.microsoft.com/office/drawing/2014/main" id="{5B35D1ED-AB0B-46D1-A757-7C8420B471F8}"/>
              </a:ext>
            </a:extLst>
          </p:cNvPr>
          <p:cNvSpPr>
            <a:spLocks noGrp="1"/>
          </p:cNvSpPr>
          <p:nvPr>
            <p:ph idx="1"/>
          </p:nvPr>
        </p:nvSpPr>
        <p:spPr>
          <a:xfrm>
            <a:off x="838200" y="1665839"/>
            <a:ext cx="10515600" cy="3856776"/>
          </a:xfrm>
        </p:spPr>
        <p:txBody>
          <a:bodyPr>
            <a:normAutofit lnSpcReduction="10000"/>
          </a:bodyPr>
          <a:lstStyle/>
          <a:p>
            <a:pPr algn="just">
              <a:buFont typeface="Wingdings" panose="05000000000000000000" pitchFamily="2" charset="2"/>
              <a:buChar char="q"/>
            </a:pPr>
            <a:r>
              <a:rPr lang="en-AU" sz="3200" dirty="0"/>
              <a:t> The </a:t>
            </a:r>
            <a:r>
              <a:rPr lang="en-AU" sz="3200" dirty="0">
                <a:effectLst/>
                <a:highlight>
                  <a:srgbClr val="00FF00"/>
                </a:highlight>
                <a:latin typeface="+mn-lt"/>
                <a:ea typeface="Calibri" panose="020F0502020204030204" pitchFamily="34" charset="0"/>
              </a:rPr>
              <a:t>InSPiR</a:t>
            </a:r>
            <a:r>
              <a:rPr lang="en-AU" sz="3200" baseline="30000" dirty="0">
                <a:effectLst/>
                <a:highlight>
                  <a:srgbClr val="00FF00"/>
                </a:highlight>
                <a:latin typeface="+mn-lt"/>
                <a:ea typeface="Calibri" panose="020F0502020204030204" pitchFamily="34" charset="0"/>
              </a:rPr>
              <a:t>2</a:t>
            </a:r>
            <a:r>
              <a:rPr lang="en-AU" sz="3200" dirty="0">
                <a:effectLst/>
                <a:highlight>
                  <a:srgbClr val="00FF00"/>
                </a:highlight>
                <a:latin typeface="+mn-lt"/>
                <a:ea typeface="Calibri" panose="020F0502020204030204" pitchFamily="34" charset="0"/>
              </a:rPr>
              <a:t>eS</a:t>
            </a:r>
            <a:r>
              <a:rPr lang="en-AU" sz="3200" dirty="0"/>
              <a:t> Global Pitching Research Competition (IGPRC) is a geographically ambitious research-training initiative using </a:t>
            </a:r>
            <a:r>
              <a:rPr lang="en-AU" sz="3200" dirty="0">
                <a:hlinkClick r:id="rId2"/>
              </a:rPr>
              <a:t>Faff’s (2021) Pitching Research</a:t>
            </a:r>
            <a:r>
              <a:rPr lang="en-AU" sz="3200" dirty="0"/>
              <a:t> Framework (PRF) template.</a:t>
            </a:r>
          </a:p>
          <a:p>
            <a:pPr marL="0" indent="0" algn="just">
              <a:buNone/>
            </a:pPr>
            <a:endParaRPr lang="en-AU" sz="3200" dirty="0"/>
          </a:p>
          <a:p>
            <a:pPr algn="just">
              <a:buFont typeface="Wingdings" panose="05000000000000000000" pitchFamily="2" charset="2"/>
              <a:buChar char="q"/>
            </a:pPr>
            <a:r>
              <a:rPr lang="en-AU" sz="3200" dirty="0">
                <a:effectLst/>
                <a:latin typeface="+mn-lt"/>
                <a:ea typeface="Calibri" panose="020F0502020204030204" pitchFamily="34" charset="0"/>
              </a:rPr>
              <a:t> </a:t>
            </a:r>
            <a:r>
              <a:rPr lang="en-AU" sz="3200" dirty="0">
                <a:effectLst/>
                <a:highlight>
                  <a:srgbClr val="00FF00"/>
                </a:highlight>
                <a:latin typeface="+mn-lt"/>
                <a:ea typeface="Calibri" panose="020F0502020204030204" pitchFamily="34" charset="0"/>
              </a:rPr>
              <a:t>InSPiR</a:t>
            </a:r>
            <a:r>
              <a:rPr lang="en-AU" sz="3200" baseline="30000" dirty="0">
                <a:effectLst/>
                <a:highlight>
                  <a:srgbClr val="00FF00"/>
                </a:highlight>
                <a:latin typeface="+mn-lt"/>
                <a:ea typeface="Calibri" panose="020F0502020204030204" pitchFamily="34" charset="0"/>
              </a:rPr>
              <a:t>2</a:t>
            </a:r>
            <a:r>
              <a:rPr lang="en-AU" sz="3200" dirty="0">
                <a:effectLst/>
                <a:highlight>
                  <a:srgbClr val="00FF00"/>
                </a:highlight>
                <a:latin typeface="+mn-lt"/>
                <a:ea typeface="Calibri" panose="020F0502020204030204" pitchFamily="34" charset="0"/>
              </a:rPr>
              <a:t>eS</a:t>
            </a:r>
            <a:r>
              <a:rPr lang="en-AU" sz="3200" dirty="0">
                <a:effectLst/>
                <a:latin typeface="+mn-lt"/>
                <a:ea typeface="Calibri" panose="020F0502020204030204" pitchFamily="34" charset="0"/>
              </a:rPr>
              <a:t> </a:t>
            </a:r>
            <a:r>
              <a:rPr lang="en-AU" sz="3200" dirty="0">
                <a:solidFill>
                  <a:schemeClr val="tx1"/>
                </a:solidFill>
                <a:latin typeface="+mn-lt"/>
                <a:ea typeface="Calibri" panose="020F0502020204030204" pitchFamily="34" charset="0"/>
              </a:rPr>
              <a:t>… is</a:t>
            </a:r>
            <a:r>
              <a:rPr lang="en-AU" sz="3200" dirty="0">
                <a:solidFill>
                  <a:schemeClr val="tx1"/>
                </a:solidFill>
                <a:effectLst/>
                <a:latin typeface="+mn-lt"/>
                <a:ea typeface="Calibri" panose="020F0502020204030204" pitchFamily="34" charset="0"/>
              </a:rPr>
              <a:t> the </a:t>
            </a:r>
            <a:r>
              <a:rPr lang="en-AU" sz="3200" dirty="0">
                <a:solidFill>
                  <a:srgbClr val="FF0000"/>
                </a:solidFill>
                <a:effectLst/>
                <a:latin typeface="+mn-lt"/>
                <a:ea typeface="Calibri" panose="020F0502020204030204" pitchFamily="34" charset="0"/>
              </a:rPr>
              <a:t>In</a:t>
            </a:r>
            <a:r>
              <a:rPr lang="en-AU" sz="3200" dirty="0">
                <a:solidFill>
                  <a:schemeClr val="tx1"/>
                </a:solidFill>
                <a:effectLst/>
                <a:latin typeface="+mn-lt"/>
                <a:ea typeface="Calibri" panose="020F0502020204030204" pitchFamily="34" charset="0"/>
              </a:rPr>
              <a:t>ternational </a:t>
            </a:r>
            <a:r>
              <a:rPr lang="en-AU" sz="3200" dirty="0">
                <a:solidFill>
                  <a:srgbClr val="FF0000"/>
                </a:solidFill>
                <a:effectLst/>
                <a:latin typeface="+mn-lt"/>
                <a:ea typeface="Calibri" panose="020F0502020204030204" pitchFamily="34" charset="0"/>
              </a:rPr>
              <a:t>S</a:t>
            </a:r>
            <a:r>
              <a:rPr lang="en-AU" sz="3200" dirty="0">
                <a:solidFill>
                  <a:schemeClr val="tx1"/>
                </a:solidFill>
                <a:effectLst/>
                <a:latin typeface="+mn-lt"/>
                <a:ea typeface="Calibri" panose="020F0502020204030204" pitchFamily="34" charset="0"/>
              </a:rPr>
              <a:t>ociety of </a:t>
            </a:r>
            <a:r>
              <a:rPr lang="en-AU" sz="3200" dirty="0">
                <a:solidFill>
                  <a:srgbClr val="FF0000"/>
                </a:solidFill>
                <a:effectLst/>
                <a:latin typeface="+mn-lt"/>
                <a:ea typeface="Calibri" panose="020F0502020204030204" pitchFamily="34" charset="0"/>
              </a:rPr>
              <a:t>Pi</a:t>
            </a:r>
            <a:r>
              <a:rPr lang="en-AU" sz="3200" dirty="0">
                <a:solidFill>
                  <a:schemeClr val="tx1"/>
                </a:solidFill>
                <a:effectLst/>
                <a:latin typeface="+mn-lt"/>
                <a:ea typeface="Calibri" panose="020F0502020204030204" pitchFamily="34" charset="0"/>
              </a:rPr>
              <a:t>tching </a:t>
            </a:r>
            <a:r>
              <a:rPr lang="en-AU" sz="3200" dirty="0">
                <a:solidFill>
                  <a:srgbClr val="FF0000"/>
                </a:solidFill>
                <a:effectLst/>
                <a:latin typeface="+mn-lt"/>
                <a:ea typeface="Calibri" panose="020F0502020204030204" pitchFamily="34" charset="0"/>
              </a:rPr>
              <a:t>R</a:t>
            </a:r>
            <a:r>
              <a:rPr lang="en-AU" sz="3200" dirty="0">
                <a:solidFill>
                  <a:schemeClr val="tx1"/>
                </a:solidFill>
                <a:effectLst/>
                <a:latin typeface="+mn-lt"/>
                <a:ea typeface="Calibri" panose="020F0502020204030204" pitchFamily="34" charset="0"/>
              </a:rPr>
              <a:t>esearch for </a:t>
            </a:r>
            <a:r>
              <a:rPr lang="en-AU" sz="3200" dirty="0">
                <a:solidFill>
                  <a:srgbClr val="FF0000"/>
                </a:solidFill>
                <a:effectLst/>
                <a:latin typeface="+mn-lt"/>
                <a:ea typeface="Calibri" panose="020F0502020204030204" pitchFamily="34" charset="0"/>
              </a:rPr>
              <a:t>Re</a:t>
            </a:r>
            <a:r>
              <a:rPr lang="en-AU" sz="3200" dirty="0">
                <a:solidFill>
                  <a:schemeClr val="tx1"/>
                </a:solidFill>
                <a:effectLst/>
                <a:latin typeface="+mn-lt"/>
                <a:ea typeface="Calibri" panose="020F0502020204030204" pitchFamily="34" charset="0"/>
              </a:rPr>
              <a:t>sponsible </a:t>
            </a:r>
            <a:r>
              <a:rPr lang="en-AU" sz="3200" dirty="0">
                <a:solidFill>
                  <a:srgbClr val="FF0000"/>
                </a:solidFill>
                <a:effectLst/>
                <a:latin typeface="+mn-lt"/>
                <a:ea typeface="Calibri" panose="020F0502020204030204" pitchFamily="34" charset="0"/>
              </a:rPr>
              <a:t>S</a:t>
            </a:r>
            <a:r>
              <a:rPr lang="en-AU" sz="3200" dirty="0">
                <a:solidFill>
                  <a:schemeClr val="tx1"/>
                </a:solidFill>
                <a:effectLst/>
                <a:latin typeface="+mn-lt"/>
                <a:ea typeface="Calibri" panose="020F0502020204030204" pitchFamily="34" charset="0"/>
              </a:rPr>
              <a:t>cience …</a:t>
            </a:r>
          </a:p>
          <a:p>
            <a:pPr marL="0" indent="0" algn="just">
              <a:buNone/>
            </a:pPr>
            <a:r>
              <a:rPr lang="en-AU" sz="3200" dirty="0">
                <a:solidFill>
                  <a:schemeClr val="tx1"/>
                </a:solidFill>
                <a:effectLst/>
                <a:latin typeface="+mn-lt"/>
                <a:ea typeface="Calibri" panose="020F0502020204030204" pitchFamily="34" charset="0"/>
              </a:rPr>
              <a:t>       (</a:t>
            </a:r>
            <a:r>
              <a:rPr lang="en-AU" sz="3200" dirty="0">
                <a:solidFill>
                  <a:schemeClr val="tx1"/>
                </a:solidFill>
                <a:effectLst/>
                <a:latin typeface="+mn-lt"/>
                <a:ea typeface="Calibri" panose="020F0502020204030204" pitchFamily="34" charset="0"/>
                <a:hlinkClick r:id="rId3"/>
              </a:rPr>
              <a:t>https://pitchingresearch.com/inspir2es-network/</a:t>
            </a:r>
            <a:r>
              <a:rPr lang="en-AU" sz="3200" dirty="0">
                <a:solidFill>
                  <a:schemeClr val="tx1"/>
                </a:solidFill>
                <a:effectLst/>
                <a:latin typeface="+mn-lt"/>
                <a:ea typeface="Calibri" panose="020F0502020204030204" pitchFamily="34" charset="0"/>
              </a:rPr>
              <a:t>)</a:t>
            </a:r>
            <a:endParaRPr lang="en-AU" sz="3200" dirty="0"/>
          </a:p>
        </p:txBody>
      </p:sp>
      <p:sp>
        <p:nvSpPr>
          <p:cNvPr id="4" name="Slide Number Placeholder 3">
            <a:extLst>
              <a:ext uri="{FF2B5EF4-FFF2-40B4-BE49-F238E27FC236}">
                <a16:creationId xmlns:a16="http://schemas.microsoft.com/office/drawing/2014/main" id="{520C5E0D-09C2-4926-89FE-EF3BC019A11D}"/>
              </a:ext>
            </a:extLst>
          </p:cNvPr>
          <p:cNvSpPr>
            <a:spLocks noGrp="1"/>
          </p:cNvSpPr>
          <p:nvPr>
            <p:ph type="sldNum" sz="quarter" idx="12"/>
          </p:nvPr>
        </p:nvSpPr>
        <p:spPr/>
        <p:txBody>
          <a:bodyPr/>
          <a:lstStyle/>
          <a:p>
            <a:fld id="{888045C2-2A5E-9446-A2F1-C3FE2B19E8F1}" type="slidenum">
              <a:rPr lang="en-US" smtClean="0"/>
              <a:t>22</a:t>
            </a:fld>
            <a:endParaRPr lang="en-US"/>
          </a:p>
        </p:txBody>
      </p:sp>
    </p:spTree>
    <p:extLst>
      <p:ext uri="{BB962C8B-B14F-4D97-AF65-F5344CB8AC3E}">
        <p14:creationId xmlns:p14="http://schemas.microsoft.com/office/powerpoint/2010/main" val="88439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45963A35-2268-483B-ADBB-60144AD11C13}"/>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smtClean="0"/>
              <a:pPr defTabSz="914400">
                <a:spcAft>
                  <a:spcPts val="600"/>
                </a:spcAft>
              </a:pPr>
              <a:t>23</a:t>
            </a:fld>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 text&#10;&#10;Description automatically generated">
            <a:extLst>
              <a:ext uri="{FF2B5EF4-FFF2-40B4-BE49-F238E27FC236}">
                <a16:creationId xmlns:a16="http://schemas.microsoft.com/office/drawing/2014/main" id="{5C1F2D84-1F0F-4FC7-87EE-33908DC9FBCA}"/>
              </a:ext>
            </a:extLst>
          </p:cNvPr>
          <p:cNvPicPr>
            <a:picLocks noGrp="1"/>
          </p:cNvPicPr>
          <p:nvPr>
            <p:ph idx="1"/>
          </p:nvPr>
        </p:nvPicPr>
        <p:blipFill>
          <a:blip r:embed="rId2"/>
          <a:stretch>
            <a:fillRect/>
          </a:stretch>
        </p:blipFill>
        <p:spPr>
          <a:xfrm>
            <a:off x="2957372" y="643467"/>
            <a:ext cx="627725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3F26890-08F3-494E-B38C-19E817FB9FD3}"/>
                  </a:ext>
                </a:extLst>
              </p14:cNvPr>
              <p14:cNvContentPartPr/>
              <p14:nvPr/>
            </p14:nvContentPartPr>
            <p14:xfrm>
              <a:off x="4356033" y="468151"/>
              <a:ext cx="1982160" cy="1297080"/>
            </p14:xfrm>
          </p:contentPart>
        </mc:Choice>
        <mc:Fallback xmlns="">
          <p:pic>
            <p:nvPicPr>
              <p:cNvPr id="2" name="Ink 1">
                <a:extLst>
                  <a:ext uri="{FF2B5EF4-FFF2-40B4-BE49-F238E27FC236}">
                    <a16:creationId xmlns:a16="http://schemas.microsoft.com/office/drawing/2014/main" id="{73F26890-08F3-494E-B38C-19E817FB9FD3}"/>
                  </a:ext>
                </a:extLst>
              </p:cNvPr>
              <p:cNvPicPr/>
              <p:nvPr/>
            </p:nvPicPr>
            <p:blipFill>
              <a:blip r:embed="rId4"/>
              <a:stretch>
                <a:fillRect/>
              </a:stretch>
            </p:blipFill>
            <p:spPr>
              <a:xfrm>
                <a:off x="4302033" y="360151"/>
                <a:ext cx="2089800" cy="151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CB6726C-853D-401F-AEA4-4BD854661DC4}"/>
                  </a:ext>
                </a:extLst>
              </p14:cNvPr>
              <p14:cNvContentPartPr/>
              <p14:nvPr/>
            </p14:nvContentPartPr>
            <p14:xfrm>
              <a:off x="4371513" y="1179871"/>
              <a:ext cx="3355920" cy="1500120"/>
            </p14:xfrm>
          </p:contentPart>
        </mc:Choice>
        <mc:Fallback xmlns="">
          <p:pic>
            <p:nvPicPr>
              <p:cNvPr id="3" name="Ink 2">
                <a:extLst>
                  <a:ext uri="{FF2B5EF4-FFF2-40B4-BE49-F238E27FC236}">
                    <a16:creationId xmlns:a16="http://schemas.microsoft.com/office/drawing/2014/main" id="{4CB6726C-853D-401F-AEA4-4BD854661DC4}"/>
                  </a:ext>
                </a:extLst>
              </p:cNvPr>
              <p:cNvPicPr/>
              <p:nvPr/>
            </p:nvPicPr>
            <p:blipFill>
              <a:blip r:embed="rId6"/>
              <a:stretch>
                <a:fillRect/>
              </a:stretch>
            </p:blipFill>
            <p:spPr>
              <a:xfrm>
                <a:off x="4317873" y="1071871"/>
                <a:ext cx="3463560" cy="171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17CEA8E-01E7-453F-B0B4-EAE44630C435}"/>
                  </a:ext>
                </a:extLst>
              </p14:cNvPr>
              <p14:cNvContentPartPr/>
              <p14:nvPr/>
            </p14:nvContentPartPr>
            <p14:xfrm>
              <a:off x="1037553" y="1094551"/>
              <a:ext cx="3544920" cy="1071360"/>
            </p14:xfrm>
          </p:contentPart>
        </mc:Choice>
        <mc:Fallback xmlns="">
          <p:pic>
            <p:nvPicPr>
              <p:cNvPr id="6" name="Ink 5">
                <a:extLst>
                  <a:ext uri="{FF2B5EF4-FFF2-40B4-BE49-F238E27FC236}">
                    <a16:creationId xmlns:a16="http://schemas.microsoft.com/office/drawing/2014/main" id="{417CEA8E-01E7-453F-B0B4-EAE44630C435}"/>
                  </a:ext>
                </a:extLst>
              </p:cNvPr>
              <p:cNvPicPr/>
              <p:nvPr/>
            </p:nvPicPr>
            <p:blipFill>
              <a:blip r:embed="rId8"/>
              <a:stretch>
                <a:fillRect/>
              </a:stretch>
            </p:blipFill>
            <p:spPr>
              <a:xfrm>
                <a:off x="983553" y="986911"/>
                <a:ext cx="3652560" cy="128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11D4E273-FE24-456F-B9A1-7A59D56A414C}"/>
                  </a:ext>
                </a:extLst>
              </p14:cNvPr>
              <p14:cNvContentPartPr/>
              <p14:nvPr/>
            </p14:nvContentPartPr>
            <p14:xfrm>
              <a:off x="3987753" y="1138831"/>
              <a:ext cx="713880" cy="411120"/>
            </p14:xfrm>
          </p:contentPart>
        </mc:Choice>
        <mc:Fallback xmlns="">
          <p:pic>
            <p:nvPicPr>
              <p:cNvPr id="7" name="Ink 6">
                <a:extLst>
                  <a:ext uri="{FF2B5EF4-FFF2-40B4-BE49-F238E27FC236}">
                    <a16:creationId xmlns:a16="http://schemas.microsoft.com/office/drawing/2014/main" id="{11D4E273-FE24-456F-B9A1-7A59D56A414C}"/>
                  </a:ext>
                </a:extLst>
              </p:cNvPr>
              <p:cNvPicPr/>
              <p:nvPr/>
            </p:nvPicPr>
            <p:blipFill>
              <a:blip r:embed="rId10"/>
              <a:stretch>
                <a:fillRect/>
              </a:stretch>
            </p:blipFill>
            <p:spPr>
              <a:xfrm>
                <a:off x="3933753" y="1031191"/>
                <a:ext cx="82152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432F9C1C-9766-40D2-A612-F0E123367C5B}"/>
                  </a:ext>
                </a:extLst>
              </p14:cNvPr>
              <p14:cNvContentPartPr/>
              <p14:nvPr/>
            </p14:nvContentPartPr>
            <p14:xfrm>
              <a:off x="4507953" y="1012831"/>
              <a:ext cx="393840" cy="207000"/>
            </p14:xfrm>
          </p:contentPart>
        </mc:Choice>
        <mc:Fallback xmlns="">
          <p:pic>
            <p:nvPicPr>
              <p:cNvPr id="8" name="Ink 7">
                <a:extLst>
                  <a:ext uri="{FF2B5EF4-FFF2-40B4-BE49-F238E27FC236}">
                    <a16:creationId xmlns:a16="http://schemas.microsoft.com/office/drawing/2014/main" id="{432F9C1C-9766-40D2-A612-F0E123367C5B}"/>
                  </a:ext>
                </a:extLst>
              </p:cNvPr>
              <p:cNvPicPr/>
              <p:nvPr/>
            </p:nvPicPr>
            <p:blipFill>
              <a:blip r:embed="rId12"/>
              <a:stretch>
                <a:fillRect/>
              </a:stretch>
            </p:blipFill>
            <p:spPr>
              <a:xfrm>
                <a:off x="4454313" y="905191"/>
                <a:ext cx="5014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BC88BA07-F3CD-47DE-959C-8AEDAFD689B0}"/>
                  </a:ext>
                </a:extLst>
              </p14:cNvPr>
              <p14:cNvContentPartPr/>
              <p14:nvPr/>
            </p14:nvContentPartPr>
            <p14:xfrm>
              <a:off x="3763473" y="1105711"/>
              <a:ext cx="565560" cy="730800"/>
            </p14:xfrm>
          </p:contentPart>
        </mc:Choice>
        <mc:Fallback xmlns="">
          <p:pic>
            <p:nvPicPr>
              <p:cNvPr id="9" name="Ink 8">
                <a:extLst>
                  <a:ext uri="{FF2B5EF4-FFF2-40B4-BE49-F238E27FC236}">
                    <a16:creationId xmlns:a16="http://schemas.microsoft.com/office/drawing/2014/main" id="{BC88BA07-F3CD-47DE-959C-8AEDAFD689B0}"/>
                  </a:ext>
                </a:extLst>
              </p:cNvPr>
              <p:cNvPicPr/>
              <p:nvPr/>
            </p:nvPicPr>
            <p:blipFill>
              <a:blip r:embed="rId14"/>
              <a:stretch>
                <a:fillRect/>
              </a:stretch>
            </p:blipFill>
            <p:spPr>
              <a:xfrm>
                <a:off x="3709833" y="997711"/>
                <a:ext cx="673200" cy="94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F2D08C92-6FA3-4F8C-BB5D-10CB87534577}"/>
                  </a:ext>
                </a:extLst>
              </p14:cNvPr>
              <p14:cNvContentPartPr/>
              <p14:nvPr/>
            </p14:nvContentPartPr>
            <p14:xfrm>
              <a:off x="3752673" y="1040911"/>
              <a:ext cx="528480" cy="22680"/>
            </p14:xfrm>
          </p:contentPart>
        </mc:Choice>
        <mc:Fallback xmlns="">
          <p:pic>
            <p:nvPicPr>
              <p:cNvPr id="11" name="Ink 10">
                <a:extLst>
                  <a:ext uri="{FF2B5EF4-FFF2-40B4-BE49-F238E27FC236}">
                    <a16:creationId xmlns:a16="http://schemas.microsoft.com/office/drawing/2014/main" id="{F2D08C92-6FA3-4F8C-BB5D-10CB87534577}"/>
                  </a:ext>
                </a:extLst>
              </p:cNvPr>
              <p:cNvPicPr/>
              <p:nvPr/>
            </p:nvPicPr>
            <p:blipFill>
              <a:blip r:embed="rId16"/>
              <a:stretch>
                <a:fillRect/>
              </a:stretch>
            </p:blipFill>
            <p:spPr>
              <a:xfrm>
                <a:off x="3698673" y="932911"/>
                <a:ext cx="636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85E0497C-72B8-4AA9-9D01-0B2B47135E82}"/>
                  </a:ext>
                </a:extLst>
              </p14:cNvPr>
              <p14:cNvContentPartPr/>
              <p14:nvPr/>
            </p14:nvContentPartPr>
            <p14:xfrm>
              <a:off x="3874353" y="1199311"/>
              <a:ext cx="27360" cy="23760"/>
            </p14:xfrm>
          </p:contentPart>
        </mc:Choice>
        <mc:Fallback xmlns="">
          <p:pic>
            <p:nvPicPr>
              <p:cNvPr id="13" name="Ink 12">
                <a:extLst>
                  <a:ext uri="{FF2B5EF4-FFF2-40B4-BE49-F238E27FC236}">
                    <a16:creationId xmlns:a16="http://schemas.microsoft.com/office/drawing/2014/main" id="{85E0497C-72B8-4AA9-9D01-0B2B47135E82}"/>
                  </a:ext>
                </a:extLst>
              </p:cNvPr>
              <p:cNvPicPr/>
              <p:nvPr/>
            </p:nvPicPr>
            <p:blipFill>
              <a:blip r:embed="rId18"/>
              <a:stretch>
                <a:fillRect/>
              </a:stretch>
            </p:blipFill>
            <p:spPr>
              <a:xfrm>
                <a:off x="3820713" y="1091311"/>
                <a:ext cx="135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9AD56475-B19F-498E-B30A-62EB2D2BF0EE}"/>
                  </a:ext>
                </a:extLst>
              </p14:cNvPr>
              <p14:cNvContentPartPr/>
              <p14:nvPr/>
            </p14:nvContentPartPr>
            <p14:xfrm>
              <a:off x="3934473" y="1551751"/>
              <a:ext cx="137520" cy="360"/>
            </p14:xfrm>
          </p:contentPart>
        </mc:Choice>
        <mc:Fallback xmlns="">
          <p:pic>
            <p:nvPicPr>
              <p:cNvPr id="15" name="Ink 14">
                <a:extLst>
                  <a:ext uri="{FF2B5EF4-FFF2-40B4-BE49-F238E27FC236}">
                    <a16:creationId xmlns:a16="http://schemas.microsoft.com/office/drawing/2014/main" id="{9AD56475-B19F-498E-B30A-62EB2D2BF0EE}"/>
                  </a:ext>
                </a:extLst>
              </p:cNvPr>
              <p:cNvPicPr/>
              <p:nvPr/>
            </p:nvPicPr>
            <p:blipFill>
              <a:blip r:embed="rId20"/>
              <a:stretch>
                <a:fillRect/>
              </a:stretch>
            </p:blipFill>
            <p:spPr>
              <a:xfrm>
                <a:off x="3880833" y="1443751"/>
                <a:ext cx="245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03BCC73-EC61-4396-858C-1371E34E680D}"/>
                  </a:ext>
                </a:extLst>
              </p14:cNvPr>
              <p14:cNvContentPartPr/>
              <p14:nvPr/>
            </p14:nvContentPartPr>
            <p14:xfrm>
              <a:off x="903633" y="923911"/>
              <a:ext cx="4097880" cy="1384560"/>
            </p14:xfrm>
          </p:contentPart>
        </mc:Choice>
        <mc:Fallback xmlns="">
          <p:pic>
            <p:nvPicPr>
              <p:cNvPr id="19" name="Ink 18">
                <a:extLst>
                  <a:ext uri="{FF2B5EF4-FFF2-40B4-BE49-F238E27FC236}">
                    <a16:creationId xmlns:a16="http://schemas.microsoft.com/office/drawing/2014/main" id="{303BCC73-EC61-4396-858C-1371E34E680D}"/>
                  </a:ext>
                </a:extLst>
              </p:cNvPr>
              <p:cNvPicPr/>
              <p:nvPr/>
            </p:nvPicPr>
            <p:blipFill>
              <a:blip r:embed="rId22"/>
              <a:stretch>
                <a:fillRect/>
              </a:stretch>
            </p:blipFill>
            <p:spPr>
              <a:xfrm>
                <a:off x="894633" y="914911"/>
                <a:ext cx="4115520" cy="1402200"/>
              </a:xfrm>
              <a:prstGeom prst="rect">
                <a:avLst/>
              </a:prstGeom>
            </p:spPr>
          </p:pic>
        </mc:Fallback>
      </mc:AlternateContent>
    </p:spTree>
    <p:extLst>
      <p:ext uri="{BB962C8B-B14F-4D97-AF65-F5344CB8AC3E}">
        <p14:creationId xmlns:p14="http://schemas.microsoft.com/office/powerpoint/2010/main" val="3691966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C254-A47C-4FB9-B99C-1249EFC7905B}"/>
              </a:ext>
            </a:extLst>
          </p:cNvPr>
          <p:cNvSpPr>
            <a:spLocks noGrp="1"/>
          </p:cNvSpPr>
          <p:nvPr>
            <p:ph type="title"/>
          </p:nvPr>
        </p:nvSpPr>
        <p:spPr>
          <a:xfrm>
            <a:off x="838200" y="365125"/>
            <a:ext cx="10515600" cy="528955"/>
          </a:xfrm>
        </p:spPr>
        <p:txBody>
          <a:bodyPr>
            <a:normAutofit fontScale="90000"/>
          </a:bodyPr>
          <a:lstStyle/>
          <a:p>
            <a:r>
              <a:rPr lang="en-AU" b="1" dirty="0">
                <a:solidFill>
                  <a:srgbClr val="FF0000"/>
                </a:solidFill>
              </a:rPr>
              <a:t>… What is the IGPRC?</a:t>
            </a:r>
          </a:p>
        </p:txBody>
      </p:sp>
      <p:sp>
        <p:nvSpPr>
          <p:cNvPr id="3" name="Content Placeholder 2">
            <a:extLst>
              <a:ext uri="{FF2B5EF4-FFF2-40B4-BE49-F238E27FC236}">
                <a16:creationId xmlns:a16="http://schemas.microsoft.com/office/drawing/2014/main" id="{5B35D1ED-AB0B-46D1-A757-7C8420B471F8}"/>
              </a:ext>
            </a:extLst>
          </p:cNvPr>
          <p:cNvSpPr>
            <a:spLocks noGrp="1"/>
          </p:cNvSpPr>
          <p:nvPr>
            <p:ph idx="1"/>
          </p:nvPr>
        </p:nvSpPr>
        <p:spPr>
          <a:xfrm>
            <a:off x="838200" y="1412240"/>
            <a:ext cx="10515600" cy="4764723"/>
          </a:xfrm>
        </p:spPr>
        <p:txBody>
          <a:bodyPr>
            <a:normAutofit/>
          </a:bodyPr>
          <a:lstStyle/>
          <a:p>
            <a:pPr algn="just">
              <a:buFont typeface="Wingdings" panose="05000000000000000000" pitchFamily="2" charset="2"/>
              <a:buChar char="q"/>
            </a:pPr>
            <a:r>
              <a:rPr lang="en-AU" dirty="0"/>
              <a:t> Using the </a:t>
            </a:r>
            <a:r>
              <a:rPr lang="en-AU" dirty="0">
                <a:highlight>
                  <a:srgbClr val="FFFF00"/>
                </a:highlight>
              </a:rPr>
              <a:t>Pitching Research </a:t>
            </a:r>
            <a:r>
              <a:rPr lang="en-AU" dirty="0"/>
              <a:t>framework, create a </a:t>
            </a:r>
            <a:r>
              <a:rPr lang="en-AU" dirty="0">
                <a:highlight>
                  <a:srgbClr val="FFFF00"/>
                </a:highlight>
              </a:rPr>
              <a:t>1,000 word pitch </a:t>
            </a:r>
            <a:r>
              <a:rPr lang="en-AU" dirty="0"/>
              <a:t>of a research project relevant to your interests and expertise.</a:t>
            </a:r>
          </a:p>
          <a:p>
            <a:pPr algn="just">
              <a:buFont typeface="Wingdings" panose="05000000000000000000" pitchFamily="2" charset="2"/>
              <a:buChar char="q"/>
            </a:pPr>
            <a:r>
              <a:rPr lang="en-AU" dirty="0"/>
              <a:t> Your pitch should be about “</a:t>
            </a:r>
            <a:r>
              <a:rPr lang="en-AU" dirty="0">
                <a:highlight>
                  <a:srgbClr val="FFFF00"/>
                </a:highlight>
              </a:rPr>
              <a:t>new research</a:t>
            </a:r>
            <a:r>
              <a:rPr lang="en-AU"/>
              <a:t>” … </a:t>
            </a:r>
            <a:r>
              <a:rPr lang="en-AU" dirty="0"/>
              <a:t>so, </a:t>
            </a:r>
            <a:r>
              <a:rPr lang="en-AU" dirty="0">
                <a:highlight>
                  <a:srgbClr val="FFFF00"/>
                </a:highlight>
              </a:rPr>
              <a:t>no</a:t>
            </a:r>
            <a:r>
              <a:rPr lang="en-AU" dirty="0"/>
              <a:t> (substantial) analysis should yet have been executed, and ideally the </a:t>
            </a:r>
            <a:r>
              <a:rPr lang="en-AU" dirty="0">
                <a:highlight>
                  <a:srgbClr val="FFFF00"/>
                </a:highlight>
              </a:rPr>
              <a:t>data should not yet “exist” </a:t>
            </a:r>
            <a:r>
              <a:rPr lang="en-AU" dirty="0"/>
              <a:t>or at least not yet have been seriously interrogated …</a:t>
            </a:r>
          </a:p>
          <a:p>
            <a:pPr algn="just">
              <a:buFont typeface="Wingdings" panose="05000000000000000000" pitchFamily="2" charset="2"/>
              <a:buChar char="q"/>
            </a:pPr>
            <a:r>
              <a:rPr lang="en-AU" dirty="0"/>
              <a:t> Pitches of more “</a:t>
            </a:r>
            <a:r>
              <a:rPr lang="en-AU" dirty="0">
                <a:highlight>
                  <a:srgbClr val="FFFF00"/>
                </a:highlight>
              </a:rPr>
              <a:t>practically-focused</a:t>
            </a:r>
            <a:r>
              <a:rPr lang="en-AU" dirty="0"/>
              <a:t>” projects (=&gt; relevant/useful research) are </a:t>
            </a:r>
            <a:r>
              <a:rPr lang="en-AU" dirty="0">
                <a:highlight>
                  <a:srgbClr val="FFFF00"/>
                </a:highlight>
              </a:rPr>
              <a:t>strongly encouraged </a:t>
            </a:r>
            <a:r>
              <a:rPr lang="en-AU" dirty="0"/>
              <a:t>i.e., the type of research that has key stakeholders/end users clearly in mind.</a:t>
            </a:r>
          </a:p>
          <a:p>
            <a:endParaRPr lang="en-AU" dirty="0"/>
          </a:p>
        </p:txBody>
      </p:sp>
      <p:sp>
        <p:nvSpPr>
          <p:cNvPr id="4" name="Slide Number Placeholder 3">
            <a:extLst>
              <a:ext uri="{FF2B5EF4-FFF2-40B4-BE49-F238E27FC236}">
                <a16:creationId xmlns:a16="http://schemas.microsoft.com/office/drawing/2014/main" id="{520C5E0D-09C2-4926-89FE-EF3BC019A11D}"/>
              </a:ext>
            </a:extLst>
          </p:cNvPr>
          <p:cNvSpPr>
            <a:spLocks noGrp="1"/>
          </p:cNvSpPr>
          <p:nvPr>
            <p:ph type="sldNum" sz="quarter" idx="12"/>
          </p:nvPr>
        </p:nvSpPr>
        <p:spPr/>
        <p:txBody>
          <a:bodyPr/>
          <a:lstStyle/>
          <a:p>
            <a:fld id="{888045C2-2A5E-9446-A2F1-C3FE2B19E8F1}" type="slidenum">
              <a:rPr lang="en-US" smtClean="0"/>
              <a:t>24</a:t>
            </a:fld>
            <a:endParaRPr lang="en-US"/>
          </a:p>
        </p:txBody>
      </p:sp>
    </p:spTree>
    <p:extLst>
      <p:ext uri="{BB962C8B-B14F-4D97-AF65-F5344CB8AC3E}">
        <p14:creationId xmlns:p14="http://schemas.microsoft.com/office/powerpoint/2010/main" val="892274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(2) Why? … Why have the IGPRC?</a:t>
            </a:r>
            <a:endParaRPr lang="en-AU" b="1" dirty="0"/>
          </a:p>
        </p:txBody>
      </p:sp>
      <p:sp>
        <p:nvSpPr>
          <p:cNvPr id="3" name="Content Placeholder 2"/>
          <p:cNvSpPr>
            <a:spLocks noGrp="1"/>
          </p:cNvSpPr>
          <p:nvPr>
            <p:ph idx="1"/>
          </p:nvPr>
        </p:nvSpPr>
        <p:spPr>
          <a:xfrm>
            <a:off x="838200" y="2018458"/>
            <a:ext cx="10515600" cy="3076057"/>
          </a:xfrm>
        </p:spPr>
        <p:txBody>
          <a:bodyPr>
            <a:normAutofit/>
          </a:bodyPr>
          <a:lstStyle/>
          <a:p>
            <a:pPr marL="0" lvl="1" indent="0" algn="just">
              <a:buNone/>
            </a:pPr>
            <a:r>
              <a:rPr lang="en-AU" sz="4000" dirty="0"/>
              <a:t>… deliver on the underlying mission of InSPiR2eS – namely, to facilitate </a:t>
            </a:r>
            <a:r>
              <a:rPr lang="en-AU" sz="4000" dirty="0">
                <a:highlight>
                  <a:srgbClr val="FFFF00"/>
                </a:highlight>
              </a:rPr>
              <a:t>research training &amp; capacity building</a:t>
            </a:r>
            <a:r>
              <a:rPr lang="en-AU" sz="4000" dirty="0"/>
              <a:t>, resting on the foundation theme of “</a:t>
            </a:r>
            <a:r>
              <a:rPr lang="en-AU" sz="4000" dirty="0">
                <a:highlight>
                  <a:srgbClr val="FFFF00"/>
                </a:highlight>
              </a:rPr>
              <a:t>responsible science</a:t>
            </a:r>
            <a:r>
              <a:rPr lang="en-AU" sz="4000" dirty="0"/>
              <a:t>”.</a:t>
            </a:r>
          </a:p>
        </p:txBody>
      </p:sp>
      <p:sp>
        <p:nvSpPr>
          <p:cNvPr id="4" name="Slide Number Placeholder 3"/>
          <p:cNvSpPr>
            <a:spLocks noGrp="1"/>
          </p:cNvSpPr>
          <p:nvPr>
            <p:ph type="sldNum" sz="quarter" idx="11"/>
          </p:nvPr>
        </p:nvSpPr>
        <p:spPr/>
        <p:txBody>
          <a:bodyPr/>
          <a:lstStyle/>
          <a:p>
            <a:fld id="{BAF7D8E6-E477-49BE-8901-66CD05D24A92}" type="slidenum">
              <a:rPr lang="en-US" smtClean="0"/>
              <a:pPr/>
              <a:t>25</a:t>
            </a:fld>
            <a:endParaRPr lang="en-US"/>
          </a:p>
        </p:txBody>
      </p:sp>
    </p:spTree>
    <p:custDataLst>
      <p:tags r:id="rId1"/>
    </p:custDataLst>
    <p:extLst>
      <p:ext uri="{BB962C8B-B14F-4D97-AF65-F5344CB8AC3E}">
        <p14:creationId xmlns:p14="http://schemas.microsoft.com/office/powerpoint/2010/main" val="295906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r>
              <a:rPr lang="en-AU" sz="4200" b="1" dirty="0">
                <a:solidFill>
                  <a:srgbClr val="FF0000"/>
                </a:solidFill>
              </a:rPr>
              <a:t>(3) Who? … Who are the key stakeholders in the IGPRC?</a:t>
            </a:r>
            <a:r>
              <a:rPr lang="en-AU" sz="4200" b="1" dirty="0"/>
              <a:t> </a:t>
            </a:r>
          </a:p>
        </p:txBody>
      </p:sp>
      <p:sp>
        <p:nvSpPr>
          <p:cNvPr id="3" name="Content Placeholder 2"/>
          <p:cNvSpPr>
            <a:spLocks noGrp="1"/>
          </p:cNvSpPr>
          <p:nvPr>
            <p:ph idx="1"/>
          </p:nvPr>
        </p:nvSpPr>
        <p:spPr>
          <a:xfrm>
            <a:off x="838200" y="2018458"/>
            <a:ext cx="10515600" cy="3076057"/>
          </a:xfrm>
        </p:spPr>
        <p:txBody>
          <a:bodyPr/>
          <a:lstStyle/>
          <a:p>
            <a:pPr marL="457200" lvl="1" indent="-457200">
              <a:buFont typeface="Wingdings" panose="05000000000000000000" pitchFamily="2" charset="2"/>
              <a:buChar char="q"/>
            </a:pPr>
            <a:r>
              <a:rPr lang="en-AU" sz="3200" dirty="0">
                <a:highlight>
                  <a:srgbClr val="00FF00"/>
                </a:highlight>
              </a:rPr>
              <a:t>Pitchers (i.e. IGPRC entrants); </a:t>
            </a:r>
          </a:p>
          <a:p>
            <a:pPr marL="457200" lvl="1" indent="-457200">
              <a:buFont typeface="Wingdings" panose="05000000000000000000" pitchFamily="2" charset="2"/>
              <a:buChar char="q"/>
            </a:pPr>
            <a:r>
              <a:rPr lang="en-AU" sz="3200" dirty="0">
                <a:highlight>
                  <a:srgbClr val="FFFF00"/>
                </a:highlight>
              </a:rPr>
              <a:t>Assessors</a:t>
            </a:r>
            <a:r>
              <a:rPr lang="en-AU" sz="3200" dirty="0"/>
              <a:t> of written pitch entries; </a:t>
            </a:r>
          </a:p>
          <a:p>
            <a:pPr marL="457200" lvl="1" indent="-457200">
              <a:buFont typeface="Wingdings" panose="05000000000000000000" pitchFamily="2" charset="2"/>
              <a:buChar char="q"/>
            </a:pPr>
            <a:r>
              <a:rPr lang="en-AU" sz="3200" dirty="0"/>
              <a:t>country-based </a:t>
            </a:r>
            <a:r>
              <a:rPr lang="en-AU" sz="3200" dirty="0">
                <a:highlight>
                  <a:srgbClr val="FFFF00"/>
                </a:highlight>
              </a:rPr>
              <a:t>Co-ordinators</a:t>
            </a:r>
            <a:r>
              <a:rPr lang="en-AU" sz="3200" dirty="0"/>
              <a:t>; and </a:t>
            </a:r>
          </a:p>
          <a:p>
            <a:pPr marL="457200" lvl="1" indent="-457200">
              <a:buFont typeface="Wingdings" panose="05000000000000000000" pitchFamily="2" charset="2"/>
              <a:buChar char="q"/>
            </a:pPr>
            <a:r>
              <a:rPr lang="en-AU" sz="3200" dirty="0">
                <a:highlight>
                  <a:srgbClr val="FFFF00"/>
                </a:highlight>
              </a:rPr>
              <a:t>Sponsors</a:t>
            </a:r>
            <a:r>
              <a:rPr lang="en-AU" sz="3200" dirty="0"/>
              <a:t>.</a:t>
            </a:r>
          </a:p>
        </p:txBody>
      </p:sp>
      <p:sp>
        <p:nvSpPr>
          <p:cNvPr id="4" name="Slide Number Placeholder 3"/>
          <p:cNvSpPr>
            <a:spLocks noGrp="1"/>
          </p:cNvSpPr>
          <p:nvPr>
            <p:ph type="sldNum" sz="quarter" idx="11"/>
          </p:nvPr>
        </p:nvSpPr>
        <p:spPr/>
        <p:txBody>
          <a:bodyPr/>
          <a:lstStyle/>
          <a:p>
            <a:fld id="{BAF7D8E6-E477-49BE-8901-66CD05D24A92}" type="slidenum">
              <a:rPr lang="en-US" smtClean="0"/>
              <a:pPr/>
              <a:t>26</a:t>
            </a:fld>
            <a:endParaRPr lang="en-US"/>
          </a:p>
        </p:txBody>
      </p:sp>
    </p:spTree>
    <p:custDataLst>
      <p:tags r:id="rId1"/>
    </p:custDataLst>
    <p:extLst>
      <p:ext uri="{BB962C8B-B14F-4D97-AF65-F5344CB8AC3E}">
        <p14:creationId xmlns:p14="http://schemas.microsoft.com/office/powerpoint/2010/main" val="841815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1082-DFA0-4108-87CB-ABF0D11EA3DD}"/>
              </a:ext>
            </a:extLst>
          </p:cNvPr>
          <p:cNvSpPr>
            <a:spLocks noGrp="1"/>
          </p:cNvSpPr>
          <p:nvPr>
            <p:ph type="title"/>
          </p:nvPr>
        </p:nvSpPr>
        <p:spPr/>
        <p:txBody>
          <a:bodyPr/>
          <a:lstStyle/>
          <a:p>
            <a:r>
              <a:rPr lang="en-AU" dirty="0"/>
              <a:t>IGPRC Pitchers – eligibility </a:t>
            </a:r>
          </a:p>
        </p:txBody>
      </p:sp>
      <p:sp>
        <p:nvSpPr>
          <p:cNvPr id="3" name="Content Placeholder 2">
            <a:extLst>
              <a:ext uri="{FF2B5EF4-FFF2-40B4-BE49-F238E27FC236}">
                <a16:creationId xmlns:a16="http://schemas.microsoft.com/office/drawing/2014/main" id="{091A4CBE-9D15-4748-B88F-07F002AE40AC}"/>
              </a:ext>
            </a:extLst>
          </p:cNvPr>
          <p:cNvSpPr>
            <a:spLocks noGrp="1"/>
          </p:cNvSpPr>
          <p:nvPr>
            <p:ph idx="1"/>
          </p:nvPr>
        </p:nvSpPr>
        <p:spPr/>
        <p:txBody>
          <a:bodyPr/>
          <a:lstStyle/>
          <a:p>
            <a:r>
              <a:rPr lang="en-AU" dirty="0">
                <a:solidFill>
                  <a:srgbClr val="FF0000"/>
                </a:solidFill>
                <a:highlight>
                  <a:srgbClr val="00FF00"/>
                </a:highlight>
              </a:rPr>
              <a:t>Primary eligibility: </a:t>
            </a:r>
            <a:r>
              <a:rPr lang="en-AU" dirty="0"/>
              <a:t>open to: </a:t>
            </a:r>
          </a:p>
          <a:p>
            <a:pPr marL="914400" lvl="1" indent="-457200">
              <a:buAutoNum type="alphaLcParenBoth"/>
            </a:pPr>
            <a:r>
              <a:rPr lang="en-AU" dirty="0"/>
              <a:t>all currently active Higher Degree Research (HDR) students e.g., PhD, research Masters, &amp; also 4th year Honours students (thesis-based); </a:t>
            </a:r>
          </a:p>
          <a:p>
            <a:pPr marL="914400" lvl="1" indent="-457200">
              <a:buAutoNum type="alphaLcParenBoth"/>
            </a:pPr>
            <a:r>
              <a:rPr lang="en-AU" dirty="0"/>
              <a:t>ECRs, within 5 years of PhD graduation. </a:t>
            </a:r>
          </a:p>
          <a:p>
            <a:r>
              <a:rPr lang="en-AU" dirty="0">
                <a:solidFill>
                  <a:srgbClr val="FF0000"/>
                </a:solidFill>
              </a:rPr>
              <a:t>Secondary eligibility: </a:t>
            </a:r>
            <a:r>
              <a:rPr lang="en-AU" dirty="0"/>
              <a:t>one experienced researcher must be explicitly listed as a collaborator (e.g., supervisor or research mentor).</a:t>
            </a:r>
          </a:p>
          <a:p>
            <a:r>
              <a:rPr lang="en-AU" dirty="0">
                <a:highlight>
                  <a:srgbClr val="00FF00"/>
                </a:highlight>
              </a:rPr>
              <a:t>BOTH</a:t>
            </a:r>
            <a:r>
              <a:rPr lang="en-AU" dirty="0"/>
              <a:t> the primary applicant &amp; their nominated senior collaborator must register as </a:t>
            </a:r>
            <a:r>
              <a:rPr lang="en-AU" dirty="0">
                <a:highlight>
                  <a:srgbClr val="00FF00"/>
                </a:highlight>
              </a:rPr>
              <a:t>InSPiR2eS members </a:t>
            </a:r>
            <a:r>
              <a:rPr lang="en-AU" dirty="0"/>
              <a:t>(</a:t>
            </a:r>
            <a:r>
              <a:rPr lang="en-AU" dirty="0">
                <a:highlight>
                  <a:srgbClr val="00FF00"/>
                </a:highlight>
              </a:rPr>
              <a:t>free</a:t>
            </a:r>
            <a:r>
              <a:rPr lang="en-AU" dirty="0"/>
              <a:t>). </a:t>
            </a:r>
          </a:p>
          <a:p>
            <a:endParaRPr lang="en-AU" dirty="0"/>
          </a:p>
        </p:txBody>
      </p:sp>
      <p:sp>
        <p:nvSpPr>
          <p:cNvPr id="4" name="Slide Number Placeholder 3">
            <a:extLst>
              <a:ext uri="{FF2B5EF4-FFF2-40B4-BE49-F238E27FC236}">
                <a16:creationId xmlns:a16="http://schemas.microsoft.com/office/drawing/2014/main" id="{1A45FF64-F825-48B8-94BD-34E4CB1A0E1B}"/>
              </a:ext>
            </a:extLst>
          </p:cNvPr>
          <p:cNvSpPr>
            <a:spLocks noGrp="1"/>
          </p:cNvSpPr>
          <p:nvPr>
            <p:ph type="sldNum" sz="quarter" idx="12"/>
          </p:nvPr>
        </p:nvSpPr>
        <p:spPr/>
        <p:txBody>
          <a:bodyPr/>
          <a:lstStyle/>
          <a:p>
            <a:fld id="{888045C2-2A5E-9446-A2F1-C3FE2B19E8F1}" type="slidenum">
              <a:rPr lang="en-US" smtClean="0"/>
              <a:t>27</a:t>
            </a:fld>
            <a:endParaRPr lang="en-US"/>
          </a:p>
        </p:txBody>
      </p:sp>
    </p:spTree>
    <p:extLst>
      <p:ext uri="{BB962C8B-B14F-4D97-AF65-F5344CB8AC3E}">
        <p14:creationId xmlns:p14="http://schemas.microsoft.com/office/powerpoint/2010/main" val="274931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EED0-4B94-4686-A100-BE4F74AABA90}"/>
              </a:ext>
            </a:extLst>
          </p:cNvPr>
          <p:cNvSpPr>
            <a:spLocks noGrp="1"/>
          </p:cNvSpPr>
          <p:nvPr>
            <p:ph type="title"/>
          </p:nvPr>
        </p:nvSpPr>
        <p:spPr/>
        <p:txBody>
          <a:bodyPr/>
          <a:lstStyle/>
          <a:p>
            <a:pPr algn="ctr"/>
            <a:r>
              <a:rPr lang="en-AU" sz="4400" b="1" dirty="0">
                <a:solidFill>
                  <a:srgbClr val="FF0000"/>
                </a:solidFill>
                <a:effectLst/>
                <a:ea typeface="Calibri" panose="020F0502020204030204" pitchFamily="34" charset="0"/>
              </a:rPr>
              <a:t>InSPiR</a:t>
            </a:r>
            <a:r>
              <a:rPr lang="en-AU" sz="4400" b="1" baseline="30000" dirty="0">
                <a:solidFill>
                  <a:srgbClr val="FF0000"/>
                </a:solidFill>
                <a:effectLst/>
                <a:ea typeface="Calibri" panose="020F0502020204030204" pitchFamily="34" charset="0"/>
              </a:rPr>
              <a:t>2</a:t>
            </a:r>
            <a:r>
              <a:rPr lang="en-AU" sz="4400" b="1" dirty="0">
                <a:solidFill>
                  <a:srgbClr val="FF0000"/>
                </a:solidFill>
                <a:effectLst/>
                <a:ea typeface="Calibri" panose="020F0502020204030204" pitchFamily="34" charset="0"/>
              </a:rPr>
              <a:t>eS</a:t>
            </a:r>
            <a:r>
              <a:rPr lang="en-AU" dirty="0">
                <a:solidFill>
                  <a:srgbClr val="FF0000"/>
                </a:solidFill>
              </a:rPr>
              <a:t> </a:t>
            </a:r>
            <a:r>
              <a:rPr lang="en-AU" b="1" dirty="0">
                <a:solidFill>
                  <a:srgbClr val="FF0000"/>
                </a:solidFill>
              </a:rPr>
              <a:t>MEMBERSHIP</a:t>
            </a:r>
          </a:p>
        </p:txBody>
      </p:sp>
      <p:sp>
        <p:nvSpPr>
          <p:cNvPr id="3" name="Content Placeholder 2">
            <a:extLst>
              <a:ext uri="{FF2B5EF4-FFF2-40B4-BE49-F238E27FC236}">
                <a16:creationId xmlns:a16="http://schemas.microsoft.com/office/drawing/2014/main" id="{AF7CD3FA-BABD-43EA-B3A8-D31E56E75865}"/>
              </a:ext>
            </a:extLst>
          </p:cNvPr>
          <p:cNvSpPr>
            <a:spLocks noGrp="1"/>
          </p:cNvSpPr>
          <p:nvPr>
            <p:ph idx="1"/>
          </p:nvPr>
        </p:nvSpPr>
        <p:spPr>
          <a:xfrm>
            <a:off x="316871" y="2285999"/>
            <a:ext cx="11461687" cy="3890963"/>
          </a:xfrm>
        </p:spPr>
        <p:txBody>
          <a:bodyPr/>
          <a:lstStyle/>
          <a:p>
            <a:pPr marL="0" indent="0">
              <a:buNone/>
            </a:pPr>
            <a:r>
              <a:rPr lang="en-AU" dirty="0"/>
              <a:t>To join the </a:t>
            </a:r>
            <a:r>
              <a:rPr lang="en-AU" sz="2800" b="1" dirty="0">
                <a:effectLst/>
                <a:ea typeface="Calibri" panose="020F0502020204030204" pitchFamily="34" charset="0"/>
              </a:rPr>
              <a:t>InSPiR</a:t>
            </a:r>
            <a:r>
              <a:rPr lang="en-AU" sz="2800" b="1" baseline="30000" dirty="0">
                <a:effectLst/>
                <a:ea typeface="Calibri" panose="020F0502020204030204" pitchFamily="34" charset="0"/>
              </a:rPr>
              <a:t>2</a:t>
            </a:r>
            <a:r>
              <a:rPr lang="en-AU" sz="2800" b="1" dirty="0">
                <a:effectLst/>
                <a:ea typeface="Calibri" panose="020F0502020204030204" pitchFamily="34" charset="0"/>
              </a:rPr>
              <a:t>eS</a:t>
            </a:r>
            <a:r>
              <a:rPr lang="en-AU" dirty="0"/>
              <a:t> research network register at the Google Docs link below:</a:t>
            </a:r>
          </a:p>
          <a:p>
            <a:pPr marL="0" indent="0">
              <a:buNone/>
            </a:pPr>
            <a:r>
              <a:rPr lang="en-AU" dirty="0">
                <a:hlinkClick r:id="rId2"/>
              </a:rPr>
              <a:t>https://tinyurl.com/4u6wen43</a:t>
            </a:r>
            <a:r>
              <a:rPr lang="en-AU" dirty="0"/>
              <a:t>  </a:t>
            </a:r>
          </a:p>
          <a:p>
            <a:pPr marL="0" indent="0">
              <a:buNone/>
            </a:pPr>
            <a:endParaRPr lang="en-AU" dirty="0"/>
          </a:p>
          <a:p>
            <a:pPr marL="0" indent="0">
              <a:buNone/>
            </a:pPr>
            <a:r>
              <a:rPr lang="en-AU" dirty="0">
                <a:highlight>
                  <a:srgbClr val="FFFF00"/>
                </a:highlight>
              </a:rPr>
              <a:t>Or in locations where Google is problematic:</a:t>
            </a:r>
          </a:p>
          <a:p>
            <a:pPr marL="0" indent="0">
              <a:buNone/>
            </a:pPr>
            <a:r>
              <a:rPr lang="en-AU" dirty="0">
                <a:hlinkClick r:id="rId3"/>
              </a:rPr>
              <a:t>https://www.wjx.top/vm/t19EkAc.aspx</a:t>
            </a:r>
            <a:r>
              <a:rPr lang="en-AU" dirty="0"/>
              <a:t> </a:t>
            </a:r>
          </a:p>
        </p:txBody>
      </p:sp>
      <p:sp>
        <p:nvSpPr>
          <p:cNvPr id="4" name="Slide Number Placeholder 3">
            <a:extLst>
              <a:ext uri="{FF2B5EF4-FFF2-40B4-BE49-F238E27FC236}">
                <a16:creationId xmlns:a16="http://schemas.microsoft.com/office/drawing/2014/main" id="{F258D913-036E-4E19-A907-C45C86909B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045C2-2A5E-9446-A2F1-C3FE2B19E8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63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59" y="404664"/>
            <a:ext cx="10981854" cy="576064"/>
          </a:xfrm>
        </p:spPr>
        <p:txBody>
          <a:bodyPr>
            <a:normAutofit fontScale="90000"/>
          </a:bodyPr>
          <a:lstStyle/>
          <a:p>
            <a:r>
              <a:rPr lang="en-AU" b="1" dirty="0">
                <a:solidFill>
                  <a:srgbClr val="FF0000"/>
                </a:solidFill>
              </a:rPr>
              <a:t>(4) HOW? … How will the IGPRC be executed?</a:t>
            </a:r>
          </a:p>
        </p:txBody>
      </p:sp>
      <p:sp>
        <p:nvSpPr>
          <p:cNvPr id="3" name="Content Placeholder 2"/>
          <p:cNvSpPr>
            <a:spLocks noGrp="1"/>
          </p:cNvSpPr>
          <p:nvPr>
            <p:ph idx="1"/>
          </p:nvPr>
        </p:nvSpPr>
        <p:spPr>
          <a:xfrm>
            <a:off x="715223" y="1743739"/>
            <a:ext cx="11214507" cy="4303975"/>
          </a:xfrm>
        </p:spPr>
        <p:txBody>
          <a:bodyPr>
            <a:normAutofit/>
          </a:bodyPr>
          <a:lstStyle/>
          <a:p>
            <a:pPr marL="0" indent="0">
              <a:buNone/>
            </a:pPr>
            <a:endParaRPr lang="en-AU" sz="3200" dirty="0">
              <a:solidFill>
                <a:srgbClr val="0000FF"/>
              </a:solidFill>
            </a:endParaRPr>
          </a:p>
        </p:txBody>
      </p:sp>
      <p:sp>
        <p:nvSpPr>
          <p:cNvPr id="4" name="Slide Number Placeholder 3"/>
          <p:cNvSpPr>
            <a:spLocks noGrp="1"/>
          </p:cNvSpPr>
          <p:nvPr>
            <p:ph type="sldNum" sz="quarter" idx="11"/>
          </p:nvPr>
        </p:nvSpPr>
        <p:spPr/>
        <p:txBody>
          <a:bodyPr/>
          <a:lstStyle/>
          <a:p>
            <a:fld id="{BAF7D8E6-E477-49BE-8901-66CD05D24A92}" type="slidenum">
              <a:rPr lang="en-US" smtClean="0"/>
              <a:pPr/>
              <a:t>29</a:t>
            </a:fld>
            <a:endParaRPr lang="en-US"/>
          </a:p>
        </p:txBody>
      </p:sp>
    </p:spTree>
    <p:custDataLst>
      <p:tags r:id="rId1"/>
    </p:custDataLst>
    <p:extLst>
      <p:ext uri="{BB962C8B-B14F-4D97-AF65-F5344CB8AC3E}">
        <p14:creationId xmlns:p14="http://schemas.microsoft.com/office/powerpoint/2010/main" val="45637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02D236-571A-4E6F-A79B-9C925EA5A47C}"/>
              </a:ext>
            </a:extLst>
          </p:cNvPr>
          <p:cNvSpPr>
            <a:spLocks noGrp="1"/>
          </p:cNvSpPr>
          <p:nvPr>
            <p:ph type="title"/>
          </p:nvPr>
        </p:nvSpPr>
        <p:spPr>
          <a:xfrm>
            <a:off x="643467" y="321734"/>
            <a:ext cx="10905066" cy="1135737"/>
          </a:xfrm>
        </p:spPr>
        <p:txBody>
          <a:bodyPr>
            <a:normAutofit/>
          </a:bodyPr>
          <a:lstStyle/>
          <a:p>
            <a:endParaRPr lang="en-AU" sz="3600"/>
          </a:p>
        </p:txBody>
      </p:sp>
      <p:sp>
        <p:nvSpPr>
          <p:cNvPr id="3" name="Content Placeholder 2">
            <a:extLst>
              <a:ext uri="{FF2B5EF4-FFF2-40B4-BE49-F238E27FC236}">
                <a16:creationId xmlns:a16="http://schemas.microsoft.com/office/drawing/2014/main" id="{D8C43A66-0F88-419D-A9C3-AFDC9CF87D2A}"/>
              </a:ext>
            </a:extLst>
          </p:cNvPr>
          <p:cNvSpPr>
            <a:spLocks noGrp="1"/>
          </p:cNvSpPr>
          <p:nvPr>
            <p:ph idx="1"/>
          </p:nvPr>
        </p:nvSpPr>
        <p:spPr>
          <a:xfrm>
            <a:off x="643468" y="1782981"/>
            <a:ext cx="5188620" cy="4393982"/>
          </a:xfrm>
        </p:spPr>
        <p:txBody>
          <a:bodyPr>
            <a:normAutofit/>
          </a:bodyPr>
          <a:lstStyle/>
          <a:p>
            <a:pPr marL="0" indent="0">
              <a:buNone/>
            </a:pPr>
            <a:r>
              <a:rPr lang="en-AU" sz="4400" dirty="0">
                <a:highlight>
                  <a:srgbClr val="FFFF00"/>
                </a:highlight>
              </a:rPr>
              <a:t>PLATINUM SPONSOR </a:t>
            </a:r>
          </a:p>
          <a:p>
            <a:pPr marL="0" indent="0">
              <a:buNone/>
            </a:pPr>
            <a:endParaRPr lang="en-AU" sz="2000" dirty="0">
              <a:highlight>
                <a:srgbClr val="FFFF00"/>
              </a:highlight>
            </a:endParaRPr>
          </a:p>
          <a:p>
            <a:pPr marL="0" indent="0">
              <a:buNone/>
            </a:pPr>
            <a:endParaRPr lang="en-AU" sz="2000" dirty="0"/>
          </a:p>
        </p:txBody>
      </p:sp>
      <p:grpSp>
        <p:nvGrpSpPr>
          <p:cNvPr id="137" name="Group 13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8" name="Isosceles Triangle 13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Bond University (Fees &amp; Reviews): Australia, Gold Coast">
            <a:extLst>
              <a:ext uri="{FF2B5EF4-FFF2-40B4-BE49-F238E27FC236}">
                <a16:creationId xmlns:a16="http://schemas.microsoft.com/office/drawing/2014/main" id="{59E5EF22-9315-48B7-960A-126AD64D30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2189" y="1709853"/>
            <a:ext cx="4777694" cy="4604999"/>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42" name="Rectangle 14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9736E943-2FA2-4F2A-87A7-AD6EEB6BCAE2}"/>
              </a:ext>
            </a:extLst>
          </p:cNvPr>
          <p:cNvSpPr>
            <a:spLocks noGrp="1"/>
          </p:cNvSpPr>
          <p:nvPr>
            <p:ph type="sldNum" sz="quarter" idx="12"/>
          </p:nvPr>
        </p:nvSpPr>
        <p:spPr>
          <a:xfrm>
            <a:off x="8805333" y="6356350"/>
            <a:ext cx="2743200" cy="365125"/>
          </a:xfrm>
        </p:spPr>
        <p:txBody>
          <a:bodyPr>
            <a:normAutofit/>
          </a:bodyPr>
          <a:lstStyle/>
          <a:p>
            <a:pPr>
              <a:spcAft>
                <a:spcPts val="600"/>
              </a:spcAft>
            </a:pPr>
            <a:fld id="{888045C2-2A5E-9446-A2F1-C3FE2B19E8F1}" type="slidenum">
              <a:rPr lang="en-US"/>
              <a:pPr>
                <a:spcAft>
                  <a:spcPts val="600"/>
                </a:spcAft>
              </a:pPr>
              <a:t>3</a:t>
            </a:fld>
            <a:endParaRPr lang="en-US"/>
          </a:p>
        </p:txBody>
      </p:sp>
    </p:spTree>
    <p:extLst>
      <p:ext uri="{BB962C8B-B14F-4D97-AF65-F5344CB8AC3E}">
        <p14:creationId xmlns:p14="http://schemas.microsoft.com/office/powerpoint/2010/main" val="286700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icture containing shape&#10;&#10;Description automatically generated">
            <a:extLst>
              <a:ext uri="{FF2B5EF4-FFF2-40B4-BE49-F238E27FC236}">
                <a16:creationId xmlns:a16="http://schemas.microsoft.com/office/drawing/2014/main" id="{F0AF5D42-0014-4F57-BD6B-C6780B9BF289}"/>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BC65E999-04D2-4A8E-A09B-13857AF08E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a:solidFill>
                  <a:srgbClr val="FFFFFF"/>
                </a:solidFill>
              </a:rPr>
              <a:pPr defTabSz="914400">
                <a:spcAft>
                  <a:spcPts val="600"/>
                </a:spcAft>
              </a:pPr>
              <a:t>30</a:t>
            </a:fld>
            <a:endParaRPr lang="en-US">
              <a:solidFill>
                <a:srgbClr val="FFFFFF"/>
              </a:solidFill>
            </a:endParaRPr>
          </a:p>
        </p:txBody>
      </p:sp>
    </p:spTree>
    <p:extLst>
      <p:ext uri="{BB962C8B-B14F-4D97-AF65-F5344CB8AC3E}">
        <p14:creationId xmlns:p14="http://schemas.microsoft.com/office/powerpoint/2010/main" val="1934661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5B14-53DD-4049-9D23-58380DCD06E9}"/>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95CB938-37D7-4A92-834C-2C6CBDC803EC}"/>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1489D581-EC2C-4052-BAD8-900FE4B9B7A2}"/>
              </a:ext>
            </a:extLst>
          </p:cNvPr>
          <p:cNvSpPr>
            <a:spLocks noGrp="1"/>
          </p:cNvSpPr>
          <p:nvPr>
            <p:ph type="sldNum" sz="quarter" idx="12"/>
          </p:nvPr>
        </p:nvSpPr>
        <p:spPr/>
        <p:txBody>
          <a:bodyPr/>
          <a:lstStyle/>
          <a:p>
            <a:fld id="{888045C2-2A5E-9446-A2F1-C3FE2B19E8F1}" type="slidenum">
              <a:rPr lang="en-US" smtClean="0"/>
              <a:t>31</a:t>
            </a:fld>
            <a:endParaRPr lang="en-US"/>
          </a:p>
        </p:txBody>
      </p:sp>
      <p:pic>
        <p:nvPicPr>
          <p:cNvPr id="6" name="Picture 5">
            <a:extLst>
              <a:ext uri="{FF2B5EF4-FFF2-40B4-BE49-F238E27FC236}">
                <a16:creationId xmlns:a16="http://schemas.microsoft.com/office/drawing/2014/main" id="{043277A3-7ABC-4C57-AC54-EF3AB183B021}"/>
              </a:ext>
            </a:extLst>
          </p:cNvPr>
          <p:cNvPicPr>
            <a:picLocks noChangeAspect="1"/>
          </p:cNvPicPr>
          <p:nvPr/>
        </p:nvPicPr>
        <p:blipFill>
          <a:blip r:embed="rId2"/>
          <a:stretch>
            <a:fillRect/>
          </a:stretch>
        </p:blipFill>
        <p:spPr>
          <a:xfrm>
            <a:off x="3649014" y="0"/>
            <a:ext cx="4893972" cy="6858000"/>
          </a:xfrm>
          <a:prstGeom prst="rect">
            <a:avLst/>
          </a:prstGeom>
        </p:spPr>
      </p:pic>
    </p:spTree>
    <p:extLst>
      <p:ext uri="{BB962C8B-B14F-4D97-AF65-F5344CB8AC3E}">
        <p14:creationId xmlns:p14="http://schemas.microsoft.com/office/powerpoint/2010/main" val="79313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666F1F3E-DD94-4149-B766-35617D99363D}"/>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smtClean="0"/>
              <a:pPr defTabSz="914400">
                <a:spcAft>
                  <a:spcPts val="600"/>
                </a:spcAft>
              </a:pPr>
              <a:t>32</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539FDFE-7B30-4CC2-B9D7-C39DEA6DEE1C}"/>
              </a:ext>
            </a:extLst>
          </p:cNvPr>
          <p:cNvPicPr>
            <a:picLocks noGrp="1" noChangeAspect="1"/>
          </p:cNvPicPr>
          <p:nvPr>
            <p:ph idx="1"/>
          </p:nvPr>
        </p:nvPicPr>
        <p:blipFill>
          <a:blip r:embed="rId2"/>
          <a:stretch>
            <a:fillRect/>
          </a:stretch>
        </p:blipFill>
        <p:spPr>
          <a:xfrm>
            <a:off x="2387601" y="643467"/>
            <a:ext cx="7416798"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4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97F7-2DDC-43E9-8BAA-9A6E05C30FA5}"/>
              </a:ext>
            </a:extLst>
          </p:cNvPr>
          <p:cNvSpPr>
            <a:spLocks noGrp="1"/>
          </p:cNvSpPr>
          <p:nvPr>
            <p:ph type="title"/>
          </p:nvPr>
        </p:nvSpPr>
        <p:spPr/>
        <p:txBody>
          <a:bodyPr/>
          <a:lstStyle/>
          <a:p>
            <a:r>
              <a:rPr lang="en-AU" b="1" dirty="0"/>
              <a:t>IGPRC Entry Submission Process</a:t>
            </a:r>
          </a:p>
        </p:txBody>
      </p:sp>
      <p:sp>
        <p:nvSpPr>
          <p:cNvPr id="3" name="Content Placeholder 2">
            <a:extLst>
              <a:ext uri="{FF2B5EF4-FFF2-40B4-BE49-F238E27FC236}">
                <a16:creationId xmlns:a16="http://schemas.microsoft.com/office/drawing/2014/main" id="{8E4B11AA-F5B2-4AD6-9BB0-6DF5A402CC17}"/>
              </a:ext>
            </a:extLst>
          </p:cNvPr>
          <p:cNvSpPr>
            <a:spLocks noGrp="1"/>
          </p:cNvSpPr>
          <p:nvPr>
            <p:ph idx="1"/>
          </p:nvPr>
        </p:nvSpPr>
        <p:spPr/>
        <p:txBody>
          <a:bodyPr/>
          <a:lstStyle/>
          <a:p>
            <a:pPr>
              <a:buFont typeface="Wingdings" panose="05000000000000000000" pitchFamily="2" charset="2"/>
              <a:buChar char="q"/>
            </a:pPr>
            <a:r>
              <a:rPr lang="en-AU" dirty="0"/>
              <a:t> Element I: Basic personal and demographic information</a:t>
            </a:r>
          </a:p>
          <a:p>
            <a:pPr>
              <a:buFont typeface="Wingdings" panose="05000000000000000000" pitchFamily="2" charset="2"/>
              <a:buChar char="q"/>
            </a:pPr>
            <a:r>
              <a:rPr lang="en-AU" dirty="0"/>
              <a:t> Element II: Type of pitch</a:t>
            </a:r>
          </a:p>
          <a:p>
            <a:pPr>
              <a:buFont typeface="Wingdings" panose="05000000000000000000" pitchFamily="2" charset="2"/>
              <a:buChar char="q"/>
            </a:pPr>
            <a:r>
              <a:rPr lang="en-AU" dirty="0"/>
              <a:t> Element III: “Special categories”</a:t>
            </a:r>
          </a:p>
        </p:txBody>
      </p:sp>
      <p:sp>
        <p:nvSpPr>
          <p:cNvPr id="4" name="Slide Number Placeholder 3">
            <a:extLst>
              <a:ext uri="{FF2B5EF4-FFF2-40B4-BE49-F238E27FC236}">
                <a16:creationId xmlns:a16="http://schemas.microsoft.com/office/drawing/2014/main" id="{6AB5FA04-C92A-4F24-95F7-527F9B54994E}"/>
              </a:ext>
            </a:extLst>
          </p:cNvPr>
          <p:cNvSpPr>
            <a:spLocks noGrp="1"/>
          </p:cNvSpPr>
          <p:nvPr>
            <p:ph type="sldNum" sz="quarter" idx="12"/>
          </p:nvPr>
        </p:nvSpPr>
        <p:spPr/>
        <p:txBody>
          <a:bodyPr/>
          <a:lstStyle/>
          <a:p>
            <a:fld id="{888045C2-2A5E-9446-A2F1-C3FE2B19E8F1}" type="slidenum">
              <a:rPr lang="en-US" smtClean="0"/>
              <a:t>33</a:t>
            </a:fld>
            <a:endParaRPr lang="en-US"/>
          </a:p>
        </p:txBody>
      </p:sp>
    </p:spTree>
    <p:extLst>
      <p:ext uri="{BB962C8B-B14F-4D97-AF65-F5344CB8AC3E}">
        <p14:creationId xmlns:p14="http://schemas.microsoft.com/office/powerpoint/2010/main" val="2405256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9464-C22F-438D-9D5A-32F7DDB11575}"/>
              </a:ext>
            </a:extLst>
          </p:cNvPr>
          <p:cNvSpPr>
            <a:spLocks noGrp="1"/>
          </p:cNvSpPr>
          <p:nvPr>
            <p:ph type="title"/>
          </p:nvPr>
        </p:nvSpPr>
        <p:spPr/>
        <p:txBody>
          <a:bodyPr>
            <a:normAutofit/>
          </a:bodyPr>
          <a:lstStyle/>
          <a:p>
            <a:r>
              <a:rPr lang="en-AU" b="1" dirty="0"/>
              <a:t>Element I: Basic personal and demographic information</a:t>
            </a:r>
          </a:p>
        </p:txBody>
      </p:sp>
      <p:sp>
        <p:nvSpPr>
          <p:cNvPr id="3" name="Content Placeholder 2">
            <a:extLst>
              <a:ext uri="{FF2B5EF4-FFF2-40B4-BE49-F238E27FC236}">
                <a16:creationId xmlns:a16="http://schemas.microsoft.com/office/drawing/2014/main" id="{22EAEAF7-DF52-46FC-9D8D-84464A51B7A7}"/>
              </a:ext>
            </a:extLst>
          </p:cNvPr>
          <p:cNvSpPr>
            <a:spLocks noGrp="1"/>
          </p:cNvSpPr>
          <p:nvPr>
            <p:ph idx="1"/>
          </p:nvPr>
        </p:nvSpPr>
        <p:spPr/>
        <p:txBody>
          <a:bodyPr/>
          <a:lstStyle/>
          <a:p>
            <a:r>
              <a:rPr lang="en-AU" dirty="0"/>
              <a:t>Name</a:t>
            </a:r>
          </a:p>
          <a:p>
            <a:r>
              <a:rPr lang="en-AU" dirty="0"/>
              <a:t>Email address</a:t>
            </a:r>
          </a:p>
          <a:p>
            <a:r>
              <a:rPr lang="en-AU" dirty="0"/>
              <a:t>Country of study/ employment</a:t>
            </a:r>
          </a:p>
          <a:p>
            <a:r>
              <a:rPr lang="en-AU" dirty="0"/>
              <a:t>Research student (e.g., PhD) or ECR</a:t>
            </a:r>
          </a:p>
          <a:p>
            <a:r>
              <a:rPr lang="en-AU" dirty="0"/>
              <a:t>Discipline area</a:t>
            </a:r>
          </a:p>
          <a:p>
            <a:r>
              <a:rPr lang="en-AU" dirty="0"/>
              <a:t>Supervisor/mentor name &amp; email</a:t>
            </a:r>
          </a:p>
          <a:p>
            <a:r>
              <a:rPr lang="en-AU" dirty="0"/>
              <a:t> …</a:t>
            </a:r>
          </a:p>
        </p:txBody>
      </p:sp>
      <p:sp>
        <p:nvSpPr>
          <p:cNvPr id="4" name="Slide Number Placeholder 3">
            <a:extLst>
              <a:ext uri="{FF2B5EF4-FFF2-40B4-BE49-F238E27FC236}">
                <a16:creationId xmlns:a16="http://schemas.microsoft.com/office/drawing/2014/main" id="{D05476C4-0DC7-4EFE-8285-2FBCD9929BD2}"/>
              </a:ext>
            </a:extLst>
          </p:cNvPr>
          <p:cNvSpPr>
            <a:spLocks noGrp="1"/>
          </p:cNvSpPr>
          <p:nvPr>
            <p:ph type="sldNum" sz="quarter" idx="12"/>
          </p:nvPr>
        </p:nvSpPr>
        <p:spPr/>
        <p:txBody>
          <a:bodyPr/>
          <a:lstStyle/>
          <a:p>
            <a:fld id="{888045C2-2A5E-9446-A2F1-C3FE2B19E8F1}" type="slidenum">
              <a:rPr lang="en-US" smtClean="0"/>
              <a:t>34</a:t>
            </a:fld>
            <a:endParaRPr lang="en-US"/>
          </a:p>
        </p:txBody>
      </p:sp>
    </p:spTree>
    <p:extLst>
      <p:ext uri="{BB962C8B-B14F-4D97-AF65-F5344CB8AC3E}">
        <p14:creationId xmlns:p14="http://schemas.microsoft.com/office/powerpoint/2010/main" val="3086024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DFD9-E423-4B81-A48A-BF66F2D19658}"/>
              </a:ext>
            </a:extLst>
          </p:cNvPr>
          <p:cNvSpPr>
            <a:spLocks noGrp="1"/>
          </p:cNvSpPr>
          <p:nvPr>
            <p:ph type="title"/>
          </p:nvPr>
        </p:nvSpPr>
        <p:spPr/>
        <p:txBody>
          <a:bodyPr/>
          <a:lstStyle/>
          <a:p>
            <a:r>
              <a:rPr lang="en-AU" b="1" dirty="0"/>
              <a:t>Element II: Type of pitch</a:t>
            </a:r>
          </a:p>
        </p:txBody>
      </p:sp>
      <p:sp>
        <p:nvSpPr>
          <p:cNvPr id="3" name="Content Placeholder 2">
            <a:extLst>
              <a:ext uri="{FF2B5EF4-FFF2-40B4-BE49-F238E27FC236}">
                <a16:creationId xmlns:a16="http://schemas.microsoft.com/office/drawing/2014/main" id="{7AFF849A-C9F3-40A7-934C-11C5F4498056}"/>
              </a:ext>
            </a:extLst>
          </p:cNvPr>
          <p:cNvSpPr>
            <a:spLocks noGrp="1"/>
          </p:cNvSpPr>
          <p:nvPr>
            <p:ph idx="1"/>
          </p:nvPr>
        </p:nvSpPr>
        <p:spPr/>
        <p:txBody>
          <a:bodyPr/>
          <a:lstStyle/>
          <a:p>
            <a:pPr marL="0" indent="0">
              <a:buNone/>
            </a:pPr>
            <a:r>
              <a:rPr lang="en-AU" dirty="0"/>
              <a:t>… identify the type of pitch from</a:t>
            </a:r>
          </a:p>
          <a:p>
            <a:pPr marL="355600" indent="0">
              <a:buNone/>
            </a:pPr>
            <a:r>
              <a:rPr lang="en-AU" dirty="0"/>
              <a:t>o	</a:t>
            </a:r>
            <a:r>
              <a:rPr lang="en-AU" b="1" dirty="0"/>
              <a:t>Standard</a:t>
            </a:r>
            <a:r>
              <a:rPr lang="en-AU" dirty="0"/>
              <a:t> pitch of new research idea (</a:t>
            </a:r>
            <a:r>
              <a:rPr lang="en-AU" dirty="0">
                <a:highlight>
                  <a:srgbClr val="FFFF00"/>
                </a:highlight>
              </a:rPr>
              <a:t>most common category</a:t>
            </a:r>
            <a:r>
              <a:rPr lang="en-AU" dirty="0"/>
              <a:t>)</a:t>
            </a:r>
          </a:p>
          <a:p>
            <a:pPr marL="355600" indent="0">
              <a:buNone/>
            </a:pPr>
            <a:r>
              <a:rPr lang="en-AU" dirty="0"/>
              <a:t>o	</a:t>
            </a:r>
            <a:r>
              <a:rPr lang="en-AU" b="1" dirty="0"/>
              <a:t>Replication</a:t>
            </a:r>
            <a:r>
              <a:rPr lang="en-AU" dirty="0"/>
              <a:t> study pitch</a:t>
            </a:r>
          </a:p>
          <a:p>
            <a:pPr marL="355600" indent="0">
              <a:buNone/>
            </a:pPr>
            <a:r>
              <a:rPr lang="en-AU" dirty="0"/>
              <a:t>o	</a:t>
            </a:r>
            <a:r>
              <a:rPr lang="en-AU" b="1" dirty="0"/>
              <a:t>Industry survey </a:t>
            </a:r>
            <a:r>
              <a:rPr lang="en-AU" dirty="0"/>
              <a:t>pitch</a:t>
            </a:r>
          </a:p>
          <a:p>
            <a:pPr marL="355600" indent="0">
              <a:buNone/>
            </a:pPr>
            <a:r>
              <a:rPr lang="en-AU" dirty="0"/>
              <a:t>o	</a:t>
            </a:r>
            <a:r>
              <a:rPr lang="en-AU" b="1" dirty="0"/>
              <a:t>Systematic review </a:t>
            </a:r>
            <a:r>
              <a:rPr lang="en-AU" dirty="0"/>
              <a:t>pitch</a:t>
            </a:r>
          </a:p>
          <a:p>
            <a:pPr marL="0" indent="0">
              <a:buNone/>
            </a:pPr>
            <a:endParaRPr lang="en-AU" dirty="0"/>
          </a:p>
        </p:txBody>
      </p:sp>
      <p:sp>
        <p:nvSpPr>
          <p:cNvPr id="4" name="Slide Number Placeholder 3">
            <a:extLst>
              <a:ext uri="{FF2B5EF4-FFF2-40B4-BE49-F238E27FC236}">
                <a16:creationId xmlns:a16="http://schemas.microsoft.com/office/drawing/2014/main" id="{DE380D43-F062-4903-9C3E-51FCBD79D60A}"/>
              </a:ext>
            </a:extLst>
          </p:cNvPr>
          <p:cNvSpPr>
            <a:spLocks noGrp="1"/>
          </p:cNvSpPr>
          <p:nvPr>
            <p:ph type="sldNum" sz="quarter" idx="12"/>
          </p:nvPr>
        </p:nvSpPr>
        <p:spPr/>
        <p:txBody>
          <a:bodyPr/>
          <a:lstStyle/>
          <a:p>
            <a:fld id="{888045C2-2A5E-9446-A2F1-C3FE2B19E8F1}" type="slidenum">
              <a:rPr lang="en-US" smtClean="0"/>
              <a:t>35</a:t>
            </a:fld>
            <a:endParaRPr lang="en-US"/>
          </a:p>
        </p:txBody>
      </p:sp>
    </p:spTree>
    <p:extLst>
      <p:ext uri="{BB962C8B-B14F-4D97-AF65-F5344CB8AC3E}">
        <p14:creationId xmlns:p14="http://schemas.microsoft.com/office/powerpoint/2010/main" val="267458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7AB7-9768-458A-9F0B-EED38A5D8CA4}"/>
              </a:ext>
            </a:extLst>
          </p:cNvPr>
          <p:cNvSpPr>
            <a:spLocks noGrp="1"/>
          </p:cNvSpPr>
          <p:nvPr>
            <p:ph type="title"/>
          </p:nvPr>
        </p:nvSpPr>
        <p:spPr/>
        <p:txBody>
          <a:bodyPr/>
          <a:lstStyle/>
          <a:p>
            <a:r>
              <a:rPr lang="en-AU" b="1" dirty="0"/>
              <a:t>Element III: “Special categories”</a:t>
            </a:r>
          </a:p>
        </p:txBody>
      </p:sp>
      <p:sp>
        <p:nvSpPr>
          <p:cNvPr id="3" name="Content Placeholder 2">
            <a:extLst>
              <a:ext uri="{FF2B5EF4-FFF2-40B4-BE49-F238E27FC236}">
                <a16:creationId xmlns:a16="http://schemas.microsoft.com/office/drawing/2014/main" id="{9539FB89-0D95-448C-9AF0-FE63E3FAD3CA}"/>
              </a:ext>
            </a:extLst>
          </p:cNvPr>
          <p:cNvSpPr>
            <a:spLocks noGrp="1"/>
          </p:cNvSpPr>
          <p:nvPr>
            <p:ph idx="1"/>
          </p:nvPr>
        </p:nvSpPr>
        <p:spPr>
          <a:xfrm>
            <a:off x="548640" y="1534160"/>
            <a:ext cx="11318240" cy="4958715"/>
          </a:xfrm>
        </p:spPr>
        <p:txBody>
          <a:bodyPr>
            <a:normAutofit fontScale="85000" lnSpcReduction="20000"/>
          </a:bodyPr>
          <a:lstStyle/>
          <a:p>
            <a:pPr marL="0" indent="0">
              <a:buNone/>
            </a:pPr>
            <a:r>
              <a:rPr lang="en-AU" dirty="0"/>
              <a:t>… you will be asked if you wish to nominate for any special categories (“yes” or “no”). </a:t>
            </a:r>
          </a:p>
          <a:p>
            <a:pPr marL="0" indent="0">
              <a:buNone/>
            </a:pPr>
            <a:r>
              <a:rPr lang="en-AU" dirty="0"/>
              <a:t>If “yes”, the basic options will be:</a:t>
            </a:r>
          </a:p>
          <a:p>
            <a:pPr marL="263525" indent="0">
              <a:buNone/>
            </a:pPr>
            <a:r>
              <a:rPr lang="en-AU" dirty="0"/>
              <a:t>o  </a:t>
            </a:r>
            <a:r>
              <a:rPr lang="en-AU" dirty="0">
                <a:highlight>
                  <a:srgbClr val="FFFF00"/>
                </a:highlight>
              </a:rPr>
              <a:t>Journal pre-IPA </a:t>
            </a:r>
            <a:r>
              <a:rPr lang="en-AU" dirty="0"/>
              <a:t>(choose only one): </a:t>
            </a:r>
          </a:p>
          <a:p>
            <a:pPr marL="720725" indent="0">
              <a:buFont typeface="Wingdings" panose="05000000000000000000" pitchFamily="2" charset="2"/>
              <a:buChar char="§"/>
            </a:pPr>
            <a:r>
              <a:rPr lang="en-AU" i="1" dirty="0"/>
              <a:t>   Pacific-Basin Finance Journal</a:t>
            </a:r>
          </a:p>
          <a:p>
            <a:pPr marL="720725" indent="0">
              <a:buFont typeface="Wingdings" panose="05000000000000000000" pitchFamily="2" charset="2"/>
              <a:buChar char="§"/>
            </a:pPr>
            <a:r>
              <a:rPr lang="en-AU" i="1" dirty="0"/>
              <a:t>   Accounting Research Journal</a:t>
            </a:r>
          </a:p>
          <a:p>
            <a:pPr marL="720725" indent="0">
              <a:buFont typeface="Wingdings" panose="05000000000000000000" pitchFamily="2" charset="2"/>
              <a:buChar char="§"/>
            </a:pPr>
            <a:r>
              <a:rPr lang="en-AU" i="1" dirty="0"/>
              <a:t>   Emerging Markets Finance &amp; Trade</a:t>
            </a:r>
            <a:r>
              <a:rPr lang="en-AU" dirty="0"/>
              <a:t>/APAEA topic</a:t>
            </a:r>
          </a:p>
          <a:p>
            <a:pPr marL="720725" indent="0">
              <a:buFont typeface="Wingdings" panose="05000000000000000000" pitchFamily="2" charset="2"/>
              <a:buChar char="§"/>
            </a:pPr>
            <a:r>
              <a:rPr lang="en-AU" i="1" dirty="0"/>
              <a:t>   Accounting in Europe</a:t>
            </a:r>
          </a:p>
          <a:p>
            <a:pPr marL="720725" indent="0">
              <a:buFont typeface="Wingdings" panose="05000000000000000000" pitchFamily="2" charset="2"/>
              <a:buChar char="§"/>
            </a:pPr>
            <a:r>
              <a:rPr lang="en-AU" i="1" dirty="0"/>
              <a:t>   Journal of Accounting and Public Policy</a:t>
            </a:r>
          </a:p>
          <a:p>
            <a:pPr marL="720725" indent="0">
              <a:buFont typeface="Wingdings" panose="05000000000000000000" pitchFamily="2" charset="2"/>
              <a:buChar char="§"/>
            </a:pPr>
            <a:r>
              <a:rPr lang="en-AU" i="1" dirty="0"/>
              <a:t>   Accounting Forum</a:t>
            </a:r>
          </a:p>
          <a:p>
            <a:pPr marL="263525" indent="0">
              <a:buNone/>
            </a:pPr>
            <a:r>
              <a:rPr lang="en-AU" dirty="0"/>
              <a:t>o  </a:t>
            </a:r>
            <a:r>
              <a:rPr lang="en-AU" dirty="0">
                <a:highlight>
                  <a:srgbClr val="FFFF00"/>
                </a:highlight>
              </a:rPr>
              <a:t>FMCG conference</a:t>
            </a:r>
          </a:p>
          <a:p>
            <a:pPr marL="263525" indent="0">
              <a:buNone/>
            </a:pPr>
            <a:r>
              <a:rPr lang="en-AU" dirty="0"/>
              <a:t>o  </a:t>
            </a:r>
            <a:r>
              <a:rPr lang="en-AU" dirty="0">
                <a:highlight>
                  <a:srgbClr val="FFFF00"/>
                </a:highlight>
              </a:rPr>
              <a:t>Indigenous researcher</a:t>
            </a:r>
          </a:p>
          <a:p>
            <a:pPr marL="263525" indent="0">
              <a:buNone/>
            </a:pPr>
            <a:r>
              <a:rPr lang="en-AU" dirty="0"/>
              <a:t>o  </a:t>
            </a:r>
            <a:r>
              <a:rPr lang="en-AU" dirty="0">
                <a:highlight>
                  <a:srgbClr val="FFFF00"/>
                </a:highlight>
              </a:rPr>
              <a:t>Austrade topic</a:t>
            </a:r>
          </a:p>
          <a:p>
            <a:pPr marL="0" indent="0">
              <a:buNone/>
            </a:pPr>
            <a:endParaRPr lang="en-AU" dirty="0"/>
          </a:p>
        </p:txBody>
      </p:sp>
      <p:sp>
        <p:nvSpPr>
          <p:cNvPr id="4" name="Slide Number Placeholder 3">
            <a:extLst>
              <a:ext uri="{FF2B5EF4-FFF2-40B4-BE49-F238E27FC236}">
                <a16:creationId xmlns:a16="http://schemas.microsoft.com/office/drawing/2014/main" id="{C76FFC2D-2EE9-43E4-B39D-7F53F90F6BD7}"/>
              </a:ext>
            </a:extLst>
          </p:cNvPr>
          <p:cNvSpPr>
            <a:spLocks noGrp="1"/>
          </p:cNvSpPr>
          <p:nvPr>
            <p:ph type="sldNum" sz="quarter" idx="12"/>
          </p:nvPr>
        </p:nvSpPr>
        <p:spPr/>
        <p:txBody>
          <a:bodyPr/>
          <a:lstStyle/>
          <a:p>
            <a:fld id="{888045C2-2A5E-9446-A2F1-C3FE2B19E8F1}" type="slidenum">
              <a:rPr lang="en-US" smtClean="0"/>
              <a:t>36</a:t>
            </a:fld>
            <a:endParaRPr lang="en-US"/>
          </a:p>
        </p:txBody>
      </p:sp>
    </p:spTree>
    <p:extLst>
      <p:ext uri="{BB962C8B-B14F-4D97-AF65-F5344CB8AC3E}">
        <p14:creationId xmlns:p14="http://schemas.microsoft.com/office/powerpoint/2010/main" val="1232534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59" y="404664"/>
            <a:ext cx="10981854" cy="576064"/>
          </a:xfrm>
        </p:spPr>
        <p:txBody>
          <a:bodyPr>
            <a:normAutofit fontScale="90000"/>
          </a:bodyPr>
          <a:lstStyle/>
          <a:p>
            <a:r>
              <a:rPr lang="en-AU" b="1" dirty="0">
                <a:solidFill>
                  <a:srgbClr val="FF0000"/>
                </a:solidFill>
              </a:rPr>
              <a:t>… How will the IGPRC be executed?</a:t>
            </a:r>
          </a:p>
        </p:txBody>
      </p:sp>
      <p:sp>
        <p:nvSpPr>
          <p:cNvPr id="3" name="Content Placeholder 2"/>
          <p:cNvSpPr>
            <a:spLocks noGrp="1"/>
          </p:cNvSpPr>
          <p:nvPr>
            <p:ph idx="1"/>
          </p:nvPr>
        </p:nvSpPr>
        <p:spPr>
          <a:xfrm>
            <a:off x="715223" y="1346761"/>
            <a:ext cx="10981853" cy="4700954"/>
          </a:xfrm>
        </p:spPr>
        <p:txBody>
          <a:bodyPr>
            <a:normAutofit/>
          </a:bodyPr>
          <a:lstStyle/>
          <a:p>
            <a:pPr>
              <a:buFont typeface="Wingdings" panose="05000000000000000000" pitchFamily="2" charset="2"/>
              <a:buChar char="q"/>
            </a:pPr>
            <a:r>
              <a:rPr lang="en-AU" sz="3200" dirty="0">
                <a:solidFill>
                  <a:srgbClr val="0000FF"/>
                </a:solidFill>
              </a:rPr>
              <a:t> Written pitch</a:t>
            </a:r>
          </a:p>
          <a:p>
            <a:pPr lvl="1">
              <a:buFont typeface="Wingdings" panose="05000000000000000000" pitchFamily="2" charset="2"/>
              <a:buChar char="q"/>
            </a:pPr>
            <a:r>
              <a:rPr lang="en-AU" sz="2800" dirty="0">
                <a:solidFill>
                  <a:srgbClr val="009900"/>
                </a:solidFill>
              </a:rPr>
              <a:t> 2-page template:</a:t>
            </a:r>
            <a:r>
              <a:rPr lang="en-AU" sz="2800" dirty="0"/>
              <a:t> 1,000 words max (+/- 20%)</a:t>
            </a:r>
          </a:p>
          <a:p>
            <a:pPr lvl="1">
              <a:buFont typeface="Wingdings" panose="05000000000000000000" pitchFamily="2" charset="2"/>
              <a:buChar char="q"/>
            </a:pPr>
            <a:r>
              <a:rPr lang="en-AU" sz="2800" dirty="0">
                <a:solidFill>
                  <a:srgbClr val="009900"/>
                </a:solidFill>
              </a:rPr>
              <a:t> Determination of finalists </a:t>
            </a:r>
            <a:r>
              <a:rPr lang="en-AU" sz="2800" dirty="0"/>
              <a:t>based on </a:t>
            </a:r>
            <a:r>
              <a:rPr lang="en-AU" sz="2800" dirty="0">
                <a:solidFill>
                  <a:srgbClr val="009900"/>
                </a:solidFill>
              </a:rPr>
              <a:t>written pitch only</a:t>
            </a:r>
            <a:endParaRPr lang="en-AU" sz="2800" dirty="0"/>
          </a:p>
          <a:p>
            <a:pPr>
              <a:buFont typeface="Wingdings" panose="05000000000000000000" pitchFamily="2" charset="2"/>
              <a:buChar char="q"/>
            </a:pPr>
            <a:r>
              <a:rPr lang="en-AU" sz="3200" dirty="0">
                <a:solidFill>
                  <a:srgbClr val="0000FF"/>
                </a:solidFill>
              </a:rPr>
              <a:t> Grand Final event (online – oral pitches)</a:t>
            </a:r>
          </a:p>
          <a:p>
            <a:pPr lvl="1">
              <a:buFont typeface="Wingdings" panose="05000000000000000000" pitchFamily="2" charset="2"/>
              <a:buChar char="q"/>
            </a:pPr>
            <a:r>
              <a:rPr lang="en-AU" sz="2800" dirty="0">
                <a:solidFill>
                  <a:srgbClr val="009900"/>
                </a:solidFill>
              </a:rPr>
              <a:t> Oral </a:t>
            </a:r>
            <a:r>
              <a:rPr lang="en-AU" sz="2800" dirty="0"/>
              <a:t>pitches </a:t>
            </a:r>
          </a:p>
          <a:p>
            <a:pPr lvl="1">
              <a:buFont typeface="Wingdings" panose="05000000000000000000" pitchFamily="2" charset="2"/>
              <a:buChar char="q"/>
            </a:pPr>
            <a:r>
              <a:rPr lang="en-AU" sz="2800" dirty="0">
                <a:solidFill>
                  <a:srgbClr val="009900"/>
                </a:solidFill>
              </a:rPr>
              <a:t> PPT slides </a:t>
            </a:r>
            <a:r>
              <a:rPr lang="en-AU" sz="2800" dirty="0"/>
              <a:t>– “8 + 2” minutes, faithful to the PRF</a:t>
            </a:r>
          </a:p>
          <a:p>
            <a:pPr lvl="1">
              <a:buFont typeface="Wingdings" panose="05000000000000000000" pitchFamily="2" charset="2"/>
              <a:buChar char="q"/>
            </a:pPr>
            <a:r>
              <a:rPr lang="en-AU" sz="2800" dirty="0"/>
              <a:t> Winner determined on combined quality of </a:t>
            </a:r>
            <a:r>
              <a:rPr lang="en-AU" sz="2800" dirty="0">
                <a:solidFill>
                  <a:srgbClr val="00B050"/>
                </a:solidFill>
              </a:rPr>
              <a:t>written + oral </a:t>
            </a:r>
            <a:r>
              <a:rPr lang="en-AU" sz="2800" dirty="0"/>
              <a:t>pitch</a:t>
            </a:r>
          </a:p>
          <a:p>
            <a:pPr lvl="1">
              <a:buFont typeface="Wingdings" panose="05000000000000000000" pitchFamily="2" charset="2"/>
              <a:buChar char="q"/>
            </a:pPr>
            <a:r>
              <a:rPr lang="en-AU" sz="2800" dirty="0"/>
              <a:t> International judging panel</a:t>
            </a:r>
          </a:p>
          <a:p>
            <a:pPr lvl="1">
              <a:buFont typeface="Wingdings" panose="05000000000000000000" pitchFamily="2" charset="2"/>
              <a:buChar char="q"/>
            </a:pPr>
            <a:r>
              <a:rPr lang="en-AU" sz="2800" dirty="0"/>
              <a:t> more details closer to the event …</a:t>
            </a:r>
          </a:p>
        </p:txBody>
      </p:sp>
      <p:sp>
        <p:nvSpPr>
          <p:cNvPr id="4" name="Slide Number Placeholder 3"/>
          <p:cNvSpPr>
            <a:spLocks noGrp="1"/>
          </p:cNvSpPr>
          <p:nvPr>
            <p:ph type="sldNum" sz="quarter" idx="11"/>
          </p:nvPr>
        </p:nvSpPr>
        <p:spPr/>
        <p:txBody>
          <a:bodyPr/>
          <a:lstStyle/>
          <a:p>
            <a:fld id="{BAF7D8E6-E477-49BE-8901-66CD05D24A92}" type="slidenum">
              <a:rPr lang="en-US" smtClean="0"/>
              <a:pPr/>
              <a:t>37</a:t>
            </a:fld>
            <a:endParaRPr lang="en-US"/>
          </a:p>
        </p:txBody>
      </p:sp>
    </p:spTree>
    <p:custDataLst>
      <p:tags r:id="rId1"/>
    </p:custDataLst>
    <p:extLst>
      <p:ext uri="{BB962C8B-B14F-4D97-AF65-F5344CB8AC3E}">
        <p14:creationId xmlns:p14="http://schemas.microsoft.com/office/powerpoint/2010/main" val="3471091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DA52-A287-4B90-8C4D-0EF058290062}"/>
              </a:ext>
            </a:extLst>
          </p:cNvPr>
          <p:cNvSpPr>
            <a:spLocks noGrp="1"/>
          </p:cNvSpPr>
          <p:nvPr>
            <p:ph type="title"/>
          </p:nvPr>
        </p:nvSpPr>
        <p:spPr>
          <a:xfrm>
            <a:off x="838200" y="365125"/>
            <a:ext cx="10515600" cy="857093"/>
          </a:xfrm>
        </p:spPr>
        <p:txBody>
          <a:bodyPr/>
          <a:lstStyle/>
          <a:p>
            <a:r>
              <a:rPr lang="en-AU" dirty="0">
                <a:solidFill>
                  <a:srgbClr val="FF0000"/>
                </a:solidFill>
              </a:rPr>
              <a:t>… country-based winners</a:t>
            </a:r>
          </a:p>
        </p:txBody>
      </p:sp>
      <p:sp>
        <p:nvSpPr>
          <p:cNvPr id="3" name="Content Placeholder 2">
            <a:extLst>
              <a:ext uri="{FF2B5EF4-FFF2-40B4-BE49-F238E27FC236}">
                <a16:creationId xmlns:a16="http://schemas.microsoft.com/office/drawing/2014/main" id="{9EDA191B-4AC7-4BF8-9B7F-CAED3D9EFC98}"/>
              </a:ext>
            </a:extLst>
          </p:cNvPr>
          <p:cNvSpPr>
            <a:spLocks noGrp="1"/>
          </p:cNvSpPr>
          <p:nvPr>
            <p:ph idx="1"/>
          </p:nvPr>
        </p:nvSpPr>
        <p:spPr>
          <a:xfrm>
            <a:off x="838200" y="1720158"/>
            <a:ext cx="10515600" cy="4456805"/>
          </a:xfrm>
        </p:spPr>
        <p:txBody>
          <a:bodyPr>
            <a:normAutofit lnSpcReduction="10000"/>
          </a:bodyPr>
          <a:lstStyle/>
          <a:p>
            <a:pPr marL="0" indent="0">
              <a:buNone/>
            </a:pPr>
            <a:r>
              <a:rPr lang="en-AU" dirty="0"/>
              <a:t>Countries or jurisdictions with a local co-ordinator will have a local winner who receives:</a:t>
            </a:r>
          </a:p>
          <a:p>
            <a:pPr marL="361950" indent="0">
              <a:buNone/>
            </a:pPr>
            <a:r>
              <a:rPr lang="en-AU" dirty="0"/>
              <a:t>o	further consideration as a </a:t>
            </a:r>
            <a:r>
              <a:rPr lang="en-AU" dirty="0">
                <a:highlight>
                  <a:srgbClr val="00FF00"/>
                </a:highlight>
              </a:rPr>
              <a:t>IGPRC semi-finalist</a:t>
            </a:r>
          </a:p>
          <a:p>
            <a:pPr marL="361950" indent="0">
              <a:buNone/>
            </a:pPr>
            <a:r>
              <a:rPr lang="en-AU" dirty="0"/>
              <a:t>o	</a:t>
            </a:r>
            <a:r>
              <a:rPr lang="en-AU" dirty="0">
                <a:highlight>
                  <a:srgbClr val="00FF00"/>
                </a:highlight>
              </a:rPr>
              <a:t>$cash prize: </a:t>
            </a:r>
            <a:r>
              <a:rPr lang="en-AU" dirty="0">
                <a:highlight>
                  <a:srgbClr val="FFFF00"/>
                </a:highlight>
              </a:rPr>
              <a:t>if</a:t>
            </a:r>
            <a:r>
              <a:rPr lang="en-AU" dirty="0"/>
              <a:t> that country is in the </a:t>
            </a:r>
            <a:r>
              <a:rPr lang="en-AU" dirty="0">
                <a:highlight>
                  <a:srgbClr val="FFFF00"/>
                </a:highlight>
              </a:rPr>
              <a:t>Top 8 </a:t>
            </a:r>
            <a:r>
              <a:rPr lang="en-AU" dirty="0"/>
              <a:t>according to number of entries received (see next slide).</a:t>
            </a:r>
          </a:p>
          <a:p>
            <a:pPr marL="361950" indent="0">
              <a:buNone/>
            </a:pPr>
            <a:r>
              <a:rPr lang="en-AU" dirty="0"/>
              <a:t>o	an official “country-winner” </a:t>
            </a:r>
            <a:r>
              <a:rPr lang="en-AU" dirty="0">
                <a:highlight>
                  <a:srgbClr val="00FF00"/>
                </a:highlight>
              </a:rPr>
              <a:t>award certificate</a:t>
            </a:r>
            <a:r>
              <a:rPr lang="en-AU" dirty="0"/>
              <a:t>. </a:t>
            </a:r>
          </a:p>
          <a:p>
            <a:pPr marL="361950" indent="0">
              <a:buNone/>
            </a:pPr>
            <a:r>
              <a:rPr lang="en-AU" dirty="0"/>
              <a:t>o	some </a:t>
            </a:r>
            <a:r>
              <a:rPr lang="en-AU" dirty="0">
                <a:highlight>
                  <a:srgbClr val="00FF00"/>
                </a:highlight>
              </a:rPr>
              <a:t>research mentoring </a:t>
            </a:r>
            <a:r>
              <a:rPr lang="en-AU" dirty="0"/>
              <a:t>from a senior InSPiR2eS member. </a:t>
            </a:r>
          </a:p>
          <a:p>
            <a:pPr marL="361950" indent="0">
              <a:buNone/>
            </a:pPr>
            <a:r>
              <a:rPr lang="en-AU" dirty="0"/>
              <a:t>o	the option to pitch their research in a </a:t>
            </a:r>
            <a:r>
              <a:rPr lang="en-AU" dirty="0">
                <a:highlight>
                  <a:srgbClr val="00FF00"/>
                </a:highlight>
              </a:rPr>
              <a:t>special InSPirR2eS showcasing event </a:t>
            </a:r>
            <a:r>
              <a:rPr lang="en-AU" dirty="0"/>
              <a:t>– looking for a research collaborator, a PhD supervisor or a research mentor.</a:t>
            </a:r>
          </a:p>
          <a:p>
            <a:pPr marL="0" indent="0">
              <a:buNone/>
            </a:pPr>
            <a:endParaRPr lang="en-AU" dirty="0"/>
          </a:p>
        </p:txBody>
      </p:sp>
      <p:sp>
        <p:nvSpPr>
          <p:cNvPr id="4" name="Slide Number Placeholder 3">
            <a:extLst>
              <a:ext uri="{FF2B5EF4-FFF2-40B4-BE49-F238E27FC236}">
                <a16:creationId xmlns:a16="http://schemas.microsoft.com/office/drawing/2014/main" id="{4048E357-9073-42FC-BDD0-067FA2B97380}"/>
              </a:ext>
            </a:extLst>
          </p:cNvPr>
          <p:cNvSpPr>
            <a:spLocks noGrp="1"/>
          </p:cNvSpPr>
          <p:nvPr>
            <p:ph type="sldNum" sz="quarter" idx="12"/>
          </p:nvPr>
        </p:nvSpPr>
        <p:spPr/>
        <p:txBody>
          <a:bodyPr/>
          <a:lstStyle/>
          <a:p>
            <a:fld id="{888045C2-2A5E-9446-A2F1-C3FE2B19E8F1}" type="slidenum">
              <a:rPr lang="en-US" smtClean="0"/>
              <a:t>38</a:t>
            </a:fld>
            <a:endParaRPr lang="en-US"/>
          </a:p>
        </p:txBody>
      </p:sp>
    </p:spTree>
    <p:extLst>
      <p:ext uri="{BB962C8B-B14F-4D97-AF65-F5344CB8AC3E}">
        <p14:creationId xmlns:p14="http://schemas.microsoft.com/office/powerpoint/2010/main" val="2437891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A090-7802-4B41-B019-580E0CFAE1EA}"/>
              </a:ext>
            </a:extLst>
          </p:cNvPr>
          <p:cNvSpPr>
            <a:spLocks noGrp="1"/>
          </p:cNvSpPr>
          <p:nvPr>
            <p:ph type="title"/>
          </p:nvPr>
        </p:nvSpPr>
        <p:spPr>
          <a:xfrm>
            <a:off x="838200" y="365126"/>
            <a:ext cx="10515600" cy="910781"/>
          </a:xfrm>
        </p:spPr>
        <p:txBody>
          <a:bodyPr/>
          <a:lstStyle/>
          <a:p>
            <a:r>
              <a:rPr lang="en-AU" dirty="0"/>
              <a:t>Country-based winners …</a:t>
            </a:r>
          </a:p>
        </p:txBody>
      </p:sp>
      <p:sp>
        <p:nvSpPr>
          <p:cNvPr id="4" name="Slide Number Placeholder 3">
            <a:extLst>
              <a:ext uri="{FF2B5EF4-FFF2-40B4-BE49-F238E27FC236}">
                <a16:creationId xmlns:a16="http://schemas.microsoft.com/office/drawing/2014/main" id="{94FEC383-07D4-427C-8B34-84A04E9B3BC5}"/>
              </a:ext>
            </a:extLst>
          </p:cNvPr>
          <p:cNvSpPr>
            <a:spLocks noGrp="1"/>
          </p:cNvSpPr>
          <p:nvPr>
            <p:ph type="sldNum" sz="quarter" idx="12"/>
          </p:nvPr>
        </p:nvSpPr>
        <p:spPr/>
        <p:txBody>
          <a:bodyPr/>
          <a:lstStyle/>
          <a:p>
            <a:fld id="{888045C2-2A5E-9446-A2F1-C3FE2B19E8F1}" type="slidenum">
              <a:rPr lang="en-US" smtClean="0"/>
              <a:t>39</a:t>
            </a:fld>
            <a:endParaRPr lang="en-US"/>
          </a:p>
        </p:txBody>
      </p:sp>
      <p:graphicFrame>
        <p:nvGraphicFramePr>
          <p:cNvPr id="8" name="Content Placeholder 7">
            <a:extLst>
              <a:ext uri="{FF2B5EF4-FFF2-40B4-BE49-F238E27FC236}">
                <a16:creationId xmlns:a16="http://schemas.microsoft.com/office/drawing/2014/main" id="{BB69898E-8A51-45B5-AC4A-DC6E1057CCED}"/>
              </a:ext>
            </a:extLst>
          </p:cNvPr>
          <p:cNvGraphicFramePr>
            <a:graphicFrameLocks noGrp="1"/>
          </p:cNvGraphicFramePr>
          <p:nvPr>
            <p:ph idx="1"/>
            <p:extLst>
              <p:ext uri="{D42A27DB-BD31-4B8C-83A1-F6EECF244321}">
                <p14:modId xmlns:p14="http://schemas.microsoft.com/office/powerpoint/2010/main" val="2442611184"/>
              </p:ext>
            </p:extLst>
          </p:nvPr>
        </p:nvGraphicFramePr>
        <p:xfrm>
          <a:off x="1098697" y="1644396"/>
          <a:ext cx="9994606" cy="4343464"/>
        </p:xfrm>
        <a:graphic>
          <a:graphicData uri="http://schemas.openxmlformats.org/drawingml/2006/table">
            <a:tbl>
              <a:tblPr firstRow="1" firstCol="1" bandRow="1">
                <a:tableStyleId>{5C22544A-7EE6-4342-B048-85BDC9FD1C3A}</a:tableStyleId>
              </a:tblPr>
              <a:tblGrid>
                <a:gridCol w="3331166">
                  <a:extLst>
                    <a:ext uri="{9D8B030D-6E8A-4147-A177-3AD203B41FA5}">
                      <a16:colId xmlns:a16="http://schemas.microsoft.com/office/drawing/2014/main" val="752918844"/>
                    </a:ext>
                  </a:extLst>
                </a:gridCol>
                <a:gridCol w="3331166">
                  <a:extLst>
                    <a:ext uri="{9D8B030D-6E8A-4147-A177-3AD203B41FA5}">
                      <a16:colId xmlns:a16="http://schemas.microsoft.com/office/drawing/2014/main" val="2172838768"/>
                    </a:ext>
                  </a:extLst>
                </a:gridCol>
                <a:gridCol w="3332274">
                  <a:extLst>
                    <a:ext uri="{9D8B030D-6E8A-4147-A177-3AD203B41FA5}">
                      <a16:colId xmlns:a16="http://schemas.microsoft.com/office/drawing/2014/main" val="833753996"/>
                    </a:ext>
                  </a:extLst>
                </a:gridCol>
              </a:tblGrid>
              <a:tr h="3636335">
                <a:tc>
                  <a:txBody>
                    <a:bodyPr/>
                    <a:lstStyle/>
                    <a:p>
                      <a:pPr>
                        <a:lnSpc>
                          <a:spcPct val="107000"/>
                        </a:lnSpc>
                        <a:spcAft>
                          <a:spcPts val="800"/>
                        </a:spcAft>
                      </a:pPr>
                      <a:r>
                        <a:rPr lang="en-AU" sz="2800" b="0" dirty="0">
                          <a:effectLst/>
                        </a:rPr>
                        <a:t>Australia </a:t>
                      </a:r>
                    </a:p>
                    <a:p>
                      <a:pPr>
                        <a:lnSpc>
                          <a:spcPct val="107000"/>
                        </a:lnSpc>
                        <a:spcAft>
                          <a:spcPts val="800"/>
                        </a:spcAft>
                      </a:pPr>
                      <a:r>
                        <a:rPr lang="en-AU" sz="2800" b="0" dirty="0">
                          <a:effectLst/>
                        </a:rPr>
                        <a:t>Bangladesh</a:t>
                      </a:r>
                    </a:p>
                    <a:p>
                      <a:pPr>
                        <a:lnSpc>
                          <a:spcPct val="107000"/>
                        </a:lnSpc>
                        <a:spcAft>
                          <a:spcPts val="800"/>
                        </a:spcAft>
                      </a:pPr>
                      <a:r>
                        <a:rPr lang="en-AU" sz="2800" b="0" dirty="0">
                          <a:effectLst/>
                        </a:rPr>
                        <a:t>Belgium</a:t>
                      </a:r>
                    </a:p>
                    <a:p>
                      <a:pPr>
                        <a:lnSpc>
                          <a:spcPct val="107000"/>
                        </a:lnSpc>
                        <a:spcAft>
                          <a:spcPts val="800"/>
                        </a:spcAft>
                      </a:pPr>
                      <a:r>
                        <a:rPr lang="en-AU" sz="2800" b="0" dirty="0">
                          <a:effectLst/>
                        </a:rPr>
                        <a:t>Brazil</a:t>
                      </a:r>
                    </a:p>
                    <a:p>
                      <a:pPr>
                        <a:lnSpc>
                          <a:spcPct val="107000"/>
                        </a:lnSpc>
                        <a:spcAft>
                          <a:spcPts val="800"/>
                        </a:spcAft>
                      </a:pPr>
                      <a:r>
                        <a:rPr lang="en-AU" sz="2800" b="0" dirty="0">
                          <a:effectLst/>
                        </a:rPr>
                        <a:t>China </a:t>
                      </a:r>
                    </a:p>
                    <a:p>
                      <a:pPr>
                        <a:lnSpc>
                          <a:spcPct val="107000"/>
                        </a:lnSpc>
                        <a:spcAft>
                          <a:spcPts val="800"/>
                        </a:spcAft>
                      </a:pPr>
                      <a:r>
                        <a:rPr lang="en-AU" sz="2800" b="0" dirty="0">
                          <a:solidFill>
                            <a:srgbClr val="FF0000"/>
                          </a:solidFill>
                          <a:effectLst/>
                        </a:rPr>
                        <a:t>France</a:t>
                      </a:r>
                    </a:p>
                    <a:p>
                      <a:pPr>
                        <a:lnSpc>
                          <a:spcPct val="107000"/>
                        </a:lnSpc>
                        <a:spcAft>
                          <a:spcPts val="800"/>
                        </a:spcAft>
                      </a:pPr>
                      <a:r>
                        <a:rPr lang="en-AU" sz="2800" b="0" dirty="0">
                          <a:effectLst/>
                        </a:rPr>
                        <a:t>Ghana</a:t>
                      </a:r>
                    </a:p>
                    <a:p>
                      <a:pPr>
                        <a:lnSpc>
                          <a:spcPct val="107000"/>
                        </a:lnSpc>
                        <a:spcAft>
                          <a:spcPts val="800"/>
                        </a:spcAft>
                      </a:pPr>
                      <a:r>
                        <a:rPr lang="en-AU" sz="2800" b="0" dirty="0">
                          <a:effectLst/>
                        </a:rPr>
                        <a:t>India</a:t>
                      </a:r>
                      <a:endParaRPr lang="en-AU"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2800" b="0" dirty="0">
                          <a:effectLst/>
                        </a:rPr>
                        <a:t>Indonesia</a:t>
                      </a:r>
                    </a:p>
                    <a:p>
                      <a:pPr>
                        <a:lnSpc>
                          <a:spcPct val="107000"/>
                        </a:lnSpc>
                        <a:spcAft>
                          <a:spcPts val="800"/>
                        </a:spcAft>
                      </a:pPr>
                      <a:r>
                        <a:rPr lang="en-AU" sz="2800" b="0" dirty="0">
                          <a:effectLst/>
                        </a:rPr>
                        <a:t>Ireland</a:t>
                      </a:r>
                    </a:p>
                    <a:p>
                      <a:pPr>
                        <a:lnSpc>
                          <a:spcPct val="107000"/>
                        </a:lnSpc>
                        <a:spcAft>
                          <a:spcPts val="800"/>
                        </a:spcAft>
                      </a:pPr>
                      <a:r>
                        <a:rPr lang="en-AU" sz="2800" b="0" dirty="0">
                          <a:effectLst/>
                        </a:rPr>
                        <a:t>Japan</a:t>
                      </a:r>
                    </a:p>
                    <a:p>
                      <a:pPr>
                        <a:lnSpc>
                          <a:spcPct val="107000"/>
                        </a:lnSpc>
                        <a:spcAft>
                          <a:spcPts val="800"/>
                        </a:spcAft>
                      </a:pPr>
                      <a:r>
                        <a:rPr lang="en-AU" sz="2800" b="0" dirty="0">
                          <a:effectLst/>
                        </a:rPr>
                        <a:t>Kenya </a:t>
                      </a:r>
                    </a:p>
                    <a:p>
                      <a:pPr>
                        <a:lnSpc>
                          <a:spcPct val="107000"/>
                        </a:lnSpc>
                        <a:spcAft>
                          <a:spcPts val="800"/>
                        </a:spcAft>
                      </a:pPr>
                      <a:r>
                        <a:rPr lang="en-AU" sz="2800" b="0" dirty="0">
                          <a:effectLst/>
                        </a:rPr>
                        <a:t>Malaysia </a:t>
                      </a:r>
                    </a:p>
                    <a:p>
                      <a:pPr>
                        <a:lnSpc>
                          <a:spcPct val="107000"/>
                        </a:lnSpc>
                        <a:spcAft>
                          <a:spcPts val="800"/>
                        </a:spcAft>
                      </a:pPr>
                      <a:r>
                        <a:rPr lang="en-AU" sz="2800" b="0" dirty="0">
                          <a:effectLst/>
                        </a:rPr>
                        <a:t>New Zealand</a:t>
                      </a:r>
                    </a:p>
                    <a:p>
                      <a:pPr>
                        <a:lnSpc>
                          <a:spcPct val="107000"/>
                        </a:lnSpc>
                        <a:spcAft>
                          <a:spcPts val="800"/>
                        </a:spcAft>
                      </a:pPr>
                      <a:r>
                        <a:rPr lang="en-AU" sz="2800" b="0" dirty="0">
                          <a:effectLst/>
                        </a:rPr>
                        <a:t>Pakistan</a:t>
                      </a:r>
                      <a:endParaRPr lang="en-AU"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2800" b="0" dirty="0">
                          <a:effectLst/>
                        </a:rPr>
                        <a:t>Poland</a:t>
                      </a:r>
                    </a:p>
                    <a:p>
                      <a:pPr>
                        <a:lnSpc>
                          <a:spcPct val="107000"/>
                        </a:lnSpc>
                        <a:spcAft>
                          <a:spcPts val="800"/>
                        </a:spcAft>
                      </a:pPr>
                      <a:r>
                        <a:rPr lang="en-AU" sz="2800" b="0" dirty="0">
                          <a:solidFill>
                            <a:srgbClr val="FF0000"/>
                          </a:solidFill>
                          <a:effectLst/>
                        </a:rPr>
                        <a:t>Portugal</a:t>
                      </a:r>
                    </a:p>
                    <a:p>
                      <a:pPr>
                        <a:lnSpc>
                          <a:spcPct val="107000"/>
                        </a:lnSpc>
                        <a:spcAft>
                          <a:spcPts val="800"/>
                        </a:spcAft>
                      </a:pPr>
                      <a:r>
                        <a:rPr lang="en-AU" sz="2800" b="0" dirty="0">
                          <a:effectLst/>
                        </a:rPr>
                        <a:t>Romania</a:t>
                      </a:r>
                    </a:p>
                    <a:p>
                      <a:pPr>
                        <a:lnSpc>
                          <a:spcPct val="107000"/>
                        </a:lnSpc>
                        <a:spcAft>
                          <a:spcPts val="800"/>
                        </a:spcAft>
                      </a:pPr>
                      <a:r>
                        <a:rPr lang="en-AU" sz="2800" b="0" dirty="0">
                          <a:solidFill>
                            <a:srgbClr val="FF0000"/>
                          </a:solidFill>
                          <a:effectLst/>
                        </a:rPr>
                        <a:t>Spain</a:t>
                      </a:r>
                    </a:p>
                    <a:p>
                      <a:pPr>
                        <a:lnSpc>
                          <a:spcPct val="107000"/>
                        </a:lnSpc>
                        <a:spcAft>
                          <a:spcPts val="800"/>
                        </a:spcAft>
                      </a:pPr>
                      <a:r>
                        <a:rPr lang="en-AU" sz="2800" b="0" dirty="0">
                          <a:effectLst/>
                        </a:rPr>
                        <a:t>Sri Lanka</a:t>
                      </a:r>
                    </a:p>
                    <a:p>
                      <a:pPr>
                        <a:lnSpc>
                          <a:spcPct val="107000"/>
                        </a:lnSpc>
                        <a:spcAft>
                          <a:spcPts val="800"/>
                        </a:spcAft>
                      </a:pPr>
                      <a:r>
                        <a:rPr lang="en-AU" sz="2800" b="0" dirty="0">
                          <a:effectLst/>
                        </a:rPr>
                        <a:t>UK</a:t>
                      </a:r>
                    </a:p>
                    <a:p>
                      <a:pPr>
                        <a:lnSpc>
                          <a:spcPct val="107000"/>
                        </a:lnSpc>
                        <a:spcAft>
                          <a:spcPts val="800"/>
                        </a:spcAft>
                      </a:pPr>
                      <a:r>
                        <a:rPr lang="en-AU" sz="2800" b="0" dirty="0">
                          <a:effectLst/>
                        </a:rPr>
                        <a:t>Vietnam</a:t>
                      </a:r>
                      <a:endParaRPr lang="en-AU"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2881151"/>
                  </a:ext>
                </a:extLst>
              </a:tr>
            </a:tbl>
          </a:graphicData>
        </a:graphic>
      </p:graphicFrame>
    </p:spTree>
    <p:extLst>
      <p:ext uri="{BB962C8B-B14F-4D97-AF65-F5344CB8AC3E}">
        <p14:creationId xmlns:p14="http://schemas.microsoft.com/office/powerpoint/2010/main" val="242869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02D236-571A-4E6F-A79B-9C925EA5A47C}"/>
              </a:ext>
            </a:extLst>
          </p:cNvPr>
          <p:cNvSpPr>
            <a:spLocks noGrp="1"/>
          </p:cNvSpPr>
          <p:nvPr>
            <p:ph type="title"/>
          </p:nvPr>
        </p:nvSpPr>
        <p:spPr>
          <a:xfrm>
            <a:off x="643467" y="321734"/>
            <a:ext cx="4970877" cy="1135737"/>
          </a:xfrm>
        </p:spPr>
        <p:txBody>
          <a:bodyPr>
            <a:normAutofit/>
          </a:bodyPr>
          <a:lstStyle/>
          <a:p>
            <a:endParaRPr lang="en-AU" sz="3600"/>
          </a:p>
        </p:txBody>
      </p:sp>
      <p:sp>
        <p:nvSpPr>
          <p:cNvPr id="3" name="Content Placeholder 2">
            <a:extLst>
              <a:ext uri="{FF2B5EF4-FFF2-40B4-BE49-F238E27FC236}">
                <a16:creationId xmlns:a16="http://schemas.microsoft.com/office/drawing/2014/main" id="{D8C43A66-0F88-419D-A9C3-AFDC9CF87D2A}"/>
              </a:ext>
            </a:extLst>
          </p:cNvPr>
          <p:cNvSpPr>
            <a:spLocks noGrp="1"/>
          </p:cNvSpPr>
          <p:nvPr>
            <p:ph idx="1"/>
          </p:nvPr>
        </p:nvSpPr>
        <p:spPr>
          <a:xfrm>
            <a:off x="643468" y="1782981"/>
            <a:ext cx="4970877" cy="4393982"/>
          </a:xfrm>
        </p:spPr>
        <p:txBody>
          <a:bodyPr>
            <a:normAutofit/>
          </a:bodyPr>
          <a:lstStyle/>
          <a:p>
            <a:pPr marL="0" indent="0">
              <a:buNone/>
            </a:pPr>
            <a:r>
              <a:rPr lang="en-AU" sz="4400" dirty="0">
                <a:highlight>
                  <a:srgbClr val="FFFF00"/>
                </a:highlight>
              </a:rPr>
              <a:t>PLATINUM SPONSOR </a:t>
            </a:r>
          </a:p>
          <a:p>
            <a:pPr marL="0" indent="0">
              <a:buNone/>
            </a:pPr>
            <a:endParaRPr lang="en-AU" sz="2000" dirty="0">
              <a:highlight>
                <a:srgbClr val="FFFF00"/>
              </a:highlight>
            </a:endParaRPr>
          </a:p>
          <a:p>
            <a:pPr marL="0" indent="0">
              <a:buNone/>
            </a:pPr>
            <a:endParaRPr lang="en-AU" sz="2000" dirty="0"/>
          </a:p>
        </p:txBody>
      </p:sp>
      <p:sp>
        <p:nvSpPr>
          <p:cNvPr id="1029" name="Isosceles Triangle 7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lsevier - Wikipedia">
            <a:extLst>
              <a:ext uri="{FF2B5EF4-FFF2-40B4-BE49-F238E27FC236}">
                <a16:creationId xmlns:a16="http://schemas.microsoft.com/office/drawing/2014/main" id="{4A897464-8BC3-4E75-AB29-423B712844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40475" y="713127"/>
            <a:ext cx="4925395" cy="5431745"/>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78" name="Isosceles Triangle 7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9736E943-2FA2-4F2A-87A7-AD6EEB6BCAE2}"/>
              </a:ext>
            </a:extLst>
          </p:cNvPr>
          <p:cNvSpPr>
            <a:spLocks noGrp="1"/>
          </p:cNvSpPr>
          <p:nvPr>
            <p:ph type="sldNum" sz="quarter" idx="12"/>
          </p:nvPr>
        </p:nvSpPr>
        <p:spPr>
          <a:xfrm>
            <a:off x="8805333" y="6356350"/>
            <a:ext cx="2743200" cy="365125"/>
          </a:xfrm>
        </p:spPr>
        <p:txBody>
          <a:bodyPr>
            <a:normAutofit/>
          </a:bodyPr>
          <a:lstStyle/>
          <a:p>
            <a:pPr>
              <a:spcAft>
                <a:spcPts val="600"/>
              </a:spcAft>
            </a:pPr>
            <a:fld id="{888045C2-2A5E-9446-A2F1-C3FE2B19E8F1}" type="slidenum">
              <a:rPr lang="en-US"/>
              <a:pPr>
                <a:spcAft>
                  <a:spcPts val="600"/>
                </a:spcAft>
              </a:pPr>
              <a:t>4</a:t>
            </a:fld>
            <a:endParaRPr lang="en-US"/>
          </a:p>
        </p:txBody>
      </p:sp>
    </p:spTree>
    <p:extLst>
      <p:ext uri="{BB962C8B-B14F-4D97-AF65-F5344CB8AC3E}">
        <p14:creationId xmlns:p14="http://schemas.microsoft.com/office/powerpoint/2010/main" val="3210490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DA52-A287-4B90-8C4D-0EF058290062}"/>
              </a:ext>
            </a:extLst>
          </p:cNvPr>
          <p:cNvSpPr>
            <a:spLocks noGrp="1"/>
          </p:cNvSpPr>
          <p:nvPr>
            <p:ph type="title"/>
          </p:nvPr>
        </p:nvSpPr>
        <p:spPr>
          <a:xfrm>
            <a:off x="838200" y="365125"/>
            <a:ext cx="10515600" cy="857093"/>
          </a:xfrm>
        </p:spPr>
        <p:txBody>
          <a:bodyPr/>
          <a:lstStyle/>
          <a:p>
            <a:r>
              <a:rPr lang="en-AU" dirty="0">
                <a:solidFill>
                  <a:srgbClr val="FF0000"/>
                </a:solidFill>
              </a:rPr>
              <a:t>… Awards &amp; Prizes (I) – Grand Final</a:t>
            </a:r>
          </a:p>
        </p:txBody>
      </p:sp>
      <p:graphicFrame>
        <p:nvGraphicFramePr>
          <p:cNvPr id="9" name="Content Placeholder 8">
            <a:extLst>
              <a:ext uri="{FF2B5EF4-FFF2-40B4-BE49-F238E27FC236}">
                <a16:creationId xmlns:a16="http://schemas.microsoft.com/office/drawing/2014/main" id="{A99A9550-086E-493F-B2A5-64A0D36B1444}"/>
              </a:ext>
            </a:extLst>
          </p:cNvPr>
          <p:cNvGraphicFramePr>
            <a:graphicFrameLocks noGrp="1"/>
          </p:cNvGraphicFramePr>
          <p:nvPr>
            <p:ph idx="1"/>
            <p:extLst>
              <p:ext uri="{D42A27DB-BD31-4B8C-83A1-F6EECF244321}">
                <p14:modId xmlns:p14="http://schemas.microsoft.com/office/powerpoint/2010/main" val="2490388028"/>
              </p:ext>
            </p:extLst>
          </p:nvPr>
        </p:nvGraphicFramePr>
        <p:xfrm>
          <a:off x="673603" y="2031999"/>
          <a:ext cx="10844794" cy="2181010"/>
        </p:xfrm>
        <a:graphic>
          <a:graphicData uri="http://schemas.openxmlformats.org/drawingml/2006/table">
            <a:tbl>
              <a:tblPr firstRow="1" firstCol="1" bandRow="1"/>
              <a:tblGrid>
                <a:gridCol w="4349692">
                  <a:extLst>
                    <a:ext uri="{9D8B030D-6E8A-4147-A177-3AD203B41FA5}">
                      <a16:colId xmlns:a16="http://schemas.microsoft.com/office/drawing/2014/main" val="2520966346"/>
                    </a:ext>
                  </a:extLst>
                </a:gridCol>
                <a:gridCol w="2642339">
                  <a:extLst>
                    <a:ext uri="{9D8B030D-6E8A-4147-A177-3AD203B41FA5}">
                      <a16:colId xmlns:a16="http://schemas.microsoft.com/office/drawing/2014/main" val="3890767047"/>
                    </a:ext>
                  </a:extLst>
                </a:gridCol>
                <a:gridCol w="3852763">
                  <a:extLst>
                    <a:ext uri="{9D8B030D-6E8A-4147-A177-3AD203B41FA5}">
                      <a16:colId xmlns:a16="http://schemas.microsoft.com/office/drawing/2014/main" val="3790338718"/>
                    </a:ext>
                  </a:extLst>
                </a:gridCol>
              </a:tblGrid>
              <a:tr h="436202">
                <a:tc gridSpan="3">
                  <a:txBody>
                    <a:bodyPr/>
                    <a:lstStyle/>
                    <a:p>
                      <a:pPr algn="just">
                        <a:lnSpc>
                          <a:spcPct val="107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34923524"/>
                  </a:ext>
                </a:extLst>
              </a:tr>
              <a:tr h="436202">
                <a:tc>
                  <a:txBody>
                    <a:bodyPr/>
                    <a:lstStyle/>
                    <a:p>
                      <a:pPr algn="just">
                        <a:lnSpc>
                          <a:spcPct val="107000"/>
                        </a:lnSpc>
                        <a:spcAft>
                          <a:spcPts val="800"/>
                        </a:spcAft>
                      </a:pPr>
                      <a:r>
                        <a:rPr lang="en-AU" sz="2400" b="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Overall Winner</a:t>
                      </a:r>
                      <a:endParaRPr lang="en-AU" sz="2400" b="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AU" sz="2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4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$AUD10,000</a:t>
                      </a:r>
                      <a:endParaRPr lang="en-AU" sz="2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4710"/>
                  </a:ext>
                </a:extLst>
              </a:tr>
              <a:tr h="436202">
                <a:tc>
                  <a:txBody>
                    <a:bodyPr/>
                    <a:lstStyle/>
                    <a:p>
                      <a:pPr algn="just">
                        <a:lnSpc>
                          <a:spcPct val="107000"/>
                        </a:lnSpc>
                        <a:spcAft>
                          <a:spcPts val="800"/>
                        </a:spcAft>
                      </a:pPr>
                      <a:r>
                        <a:rPr lang="en-AU" sz="2400" b="0">
                          <a:effectLst/>
                          <a:latin typeface="Calibri" panose="020F0502020204030204" pitchFamily="34" charset="0"/>
                          <a:ea typeface="Calibri" panose="020F0502020204030204" pitchFamily="34" charset="0"/>
                          <a:cs typeface="Calibri" panose="020F0502020204030204" pitchFamily="34" charset="0"/>
                        </a:rPr>
                        <a:t>Second Place</a:t>
                      </a:r>
                      <a:endParaRPr lang="en-AU"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400" dirty="0">
                          <a:effectLst/>
                          <a:latin typeface="Calibri" panose="020F0502020204030204" pitchFamily="34" charset="0"/>
                          <a:ea typeface="Calibri" panose="020F0502020204030204" pitchFamily="34" charset="0"/>
                          <a:cs typeface="Calibri" panose="020F0502020204030204" pitchFamily="34" charset="0"/>
                        </a:rPr>
                        <a:t>$2,000</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231218"/>
                  </a:ext>
                </a:extLst>
              </a:tr>
              <a:tr h="436202">
                <a:tc>
                  <a:txBody>
                    <a:bodyPr/>
                    <a:lstStyle/>
                    <a:p>
                      <a:pPr algn="just">
                        <a:lnSpc>
                          <a:spcPct val="107000"/>
                        </a:lnSpc>
                        <a:spcAft>
                          <a:spcPts val="800"/>
                        </a:spcAft>
                      </a:pPr>
                      <a:r>
                        <a:rPr lang="en-AU" sz="2400" b="0" dirty="0">
                          <a:effectLst/>
                          <a:latin typeface="Calibri" panose="020F0502020204030204" pitchFamily="34" charset="0"/>
                          <a:ea typeface="Calibri" panose="020F0502020204030204" pitchFamily="34" charset="0"/>
                          <a:cs typeface="Calibri" panose="020F0502020204030204" pitchFamily="34" charset="0"/>
                        </a:rPr>
                        <a:t>Other Grand Finalists</a:t>
                      </a:r>
                      <a:endParaRPr lang="en-AU"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400" dirty="0">
                          <a:effectLst/>
                          <a:latin typeface="Calibri" panose="020F0502020204030204" pitchFamily="34" charset="0"/>
                          <a:ea typeface="Calibri" panose="020F0502020204030204" pitchFamily="34" charset="0"/>
                          <a:cs typeface="Calibri" panose="020F0502020204030204" pitchFamily="34" charset="0"/>
                        </a:rPr>
                        <a:t>4 x $1,000</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532183"/>
                  </a:ext>
                </a:extLst>
              </a:tr>
              <a:tr h="436202">
                <a:tc>
                  <a:txBody>
                    <a:bodyPr/>
                    <a:lstStyle/>
                    <a:p>
                      <a:pPr algn="just">
                        <a:lnSpc>
                          <a:spcPct val="107000"/>
                        </a:lnSpc>
                        <a:spcAft>
                          <a:spcPts val="800"/>
                        </a:spcAft>
                      </a:pPr>
                      <a:r>
                        <a:rPr lang="en-AU" sz="2400" b="1">
                          <a:effectLst/>
                          <a:highlight>
                            <a:srgbClr val="FFFF00"/>
                          </a:highlight>
                          <a:latin typeface="Calibri" panose="020F0502020204030204" pitchFamily="34" charset="0"/>
                          <a:ea typeface="Calibri" panose="020F0502020204030204" pitchFamily="34" charset="0"/>
                          <a:cs typeface="Calibri" panose="020F0502020204030204" pitchFamily="34" charset="0"/>
                        </a:rPr>
                        <a:t>Sub-total – grand final prize pool</a:t>
                      </a:r>
                      <a:endParaRPr lang="en-AU" sz="2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AU"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4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$AUD16,000</a:t>
                      </a:r>
                      <a:endParaRPr lang="en-AU"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026473"/>
                  </a:ext>
                </a:extLst>
              </a:tr>
            </a:tbl>
          </a:graphicData>
        </a:graphic>
      </p:graphicFrame>
      <p:sp>
        <p:nvSpPr>
          <p:cNvPr id="4" name="Slide Number Placeholder 3">
            <a:extLst>
              <a:ext uri="{FF2B5EF4-FFF2-40B4-BE49-F238E27FC236}">
                <a16:creationId xmlns:a16="http://schemas.microsoft.com/office/drawing/2014/main" id="{4048E357-9073-42FC-BDD0-067FA2B97380}"/>
              </a:ext>
            </a:extLst>
          </p:cNvPr>
          <p:cNvSpPr>
            <a:spLocks noGrp="1"/>
          </p:cNvSpPr>
          <p:nvPr>
            <p:ph type="sldNum" sz="quarter" idx="12"/>
          </p:nvPr>
        </p:nvSpPr>
        <p:spPr/>
        <p:txBody>
          <a:bodyPr/>
          <a:lstStyle/>
          <a:p>
            <a:fld id="{888045C2-2A5E-9446-A2F1-C3FE2B19E8F1}" type="slidenum">
              <a:rPr lang="en-US" smtClean="0"/>
              <a:t>40</a:t>
            </a:fld>
            <a:endParaRPr lang="en-US"/>
          </a:p>
        </p:txBody>
      </p:sp>
      <p:sp>
        <p:nvSpPr>
          <p:cNvPr id="10" name="Rectangle 4">
            <a:extLst>
              <a:ext uri="{FF2B5EF4-FFF2-40B4-BE49-F238E27FC236}">
                <a16:creationId xmlns:a16="http://schemas.microsoft.com/office/drawing/2014/main" id="{654AED7F-A1E8-4528-ADBC-4760BF2D9485}"/>
              </a:ext>
            </a:extLst>
          </p:cNvPr>
          <p:cNvSpPr>
            <a:spLocks noChangeArrowheads="1"/>
          </p:cNvSpPr>
          <p:nvPr/>
        </p:nvSpPr>
        <p:spPr bwMode="auto">
          <a:xfrm>
            <a:off x="3036888" y="3259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800" b="0" i="0" u="none" strike="noStrike" cap="none" normalizeH="0" baseline="0">
                <a:ln>
                  <a:noFill/>
                </a:ln>
                <a:solidFill>
                  <a:schemeClr val="tx1"/>
                </a:solidFill>
                <a:effectLst/>
                <a:latin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018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DA52-A287-4B90-8C4D-0EF058290062}"/>
              </a:ext>
            </a:extLst>
          </p:cNvPr>
          <p:cNvSpPr>
            <a:spLocks noGrp="1"/>
          </p:cNvSpPr>
          <p:nvPr>
            <p:ph type="title"/>
          </p:nvPr>
        </p:nvSpPr>
        <p:spPr>
          <a:xfrm>
            <a:off x="838200" y="365125"/>
            <a:ext cx="10515600" cy="857093"/>
          </a:xfrm>
        </p:spPr>
        <p:txBody>
          <a:bodyPr/>
          <a:lstStyle/>
          <a:p>
            <a:r>
              <a:rPr lang="en-AU" dirty="0">
                <a:solidFill>
                  <a:srgbClr val="FF0000"/>
                </a:solidFill>
              </a:rPr>
              <a:t>… Awards &amp; Prizes (II) – non Grand Final</a:t>
            </a:r>
          </a:p>
        </p:txBody>
      </p:sp>
      <p:sp>
        <p:nvSpPr>
          <p:cNvPr id="4" name="Slide Number Placeholder 3">
            <a:extLst>
              <a:ext uri="{FF2B5EF4-FFF2-40B4-BE49-F238E27FC236}">
                <a16:creationId xmlns:a16="http://schemas.microsoft.com/office/drawing/2014/main" id="{4048E357-9073-42FC-BDD0-067FA2B97380}"/>
              </a:ext>
            </a:extLst>
          </p:cNvPr>
          <p:cNvSpPr>
            <a:spLocks noGrp="1"/>
          </p:cNvSpPr>
          <p:nvPr>
            <p:ph type="sldNum" sz="quarter" idx="12"/>
          </p:nvPr>
        </p:nvSpPr>
        <p:spPr/>
        <p:txBody>
          <a:bodyPr/>
          <a:lstStyle/>
          <a:p>
            <a:fld id="{888045C2-2A5E-9446-A2F1-C3FE2B19E8F1}" type="slidenum">
              <a:rPr lang="en-US" smtClean="0"/>
              <a:t>41</a:t>
            </a:fld>
            <a:endParaRPr lang="en-US"/>
          </a:p>
        </p:txBody>
      </p:sp>
      <p:sp>
        <p:nvSpPr>
          <p:cNvPr id="10" name="Rectangle 4">
            <a:extLst>
              <a:ext uri="{FF2B5EF4-FFF2-40B4-BE49-F238E27FC236}">
                <a16:creationId xmlns:a16="http://schemas.microsoft.com/office/drawing/2014/main" id="{654AED7F-A1E8-4528-ADBC-4760BF2D9485}"/>
              </a:ext>
            </a:extLst>
          </p:cNvPr>
          <p:cNvSpPr>
            <a:spLocks noChangeArrowheads="1"/>
          </p:cNvSpPr>
          <p:nvPr/>
        </p:nvSpPr>
        <p:spPr bwMode="auto">
          <a:xfrm>
            <a:off x="3036888" y="3259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800" b="0" i="0" u="none" strike="noStrike" cap="none" normalizeH="0" baseline="0">
                <a:ln>
                  <a:noFill/>
                </a:ln>
                <a:solidFill>
                  <a:schemeClr val="tx1"/>
                </a:solidFill>
                <a:effectLst/>
                <a:latin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Content Placeholder 5">
            <a:extLst>
              <a:ext uri="{FF2B5EF4-FFF2-40B4-BE49-F238E27FC236}">
                <a16:creationId xmlns:a16="http://schemas.microsoft.com/office/drawing/2014/main" id="{3EBEF807-12EE-43F1-8BD4-F5D1187C60B2}"/>
              </a:ext>
            </a:extLst>
          </p:cNvPr>
          <p:cNvGraphicFramePr>
            <a:graphicFrameLocks noGrp="1"/>
          </p:cNvGraphicFramePr>
          <p:nvPr>
            <p:ph idx="1"/>
            <p:extLst>
              <p:ext uri="{D42A27DB-BD31-4B8C-83A1-F6EECF244321}">
                <p14:modId xmlns:p14="http://schemas.microsoft.com/office/powerpoint/2010/main" val="1375265256"/>
              </p:ext>
            </p:extLst>
          </p:nvPr>
        </p:nvGraphicFramePr>
        <p:xfrm>
          <a:off x="950614" y="1774479"/>
          <a:ext cx="10592554" cy="2738670"/>
        </p:xfrm>
        <a:graphic>
          <a:graphicData uri="http://schemas.openxmlformats.org/drawingml/2006/table">
            <a:tbl>
              <a:tblPr firstRow="1" firstCol="1" bandRow="1"/>
              <a:tblGrid>
                <a:gridCol w="6051551">
                  <a:extLst>
                    <a:ext uri="{9D8B030D-6E8A-4147-A177-3AD203B41FA5}">
                      <a16:colId xmlns:a16="http://schemas.microsoft.com/office/drawing/2014/main" val="4195716439"/>
                    </a:ext>
                  </a:extLst>
                </a:gridCol>
                <a:gridCol w="993519">
                  <a:extLst>
                    <a:ext uri="{9D8B030D-6E8A-4147-A177-3AD203B41FA5}">
                      <a16:colId xmlns:a16="http://schemas.microsoft.com/office/drawing/2014/main" val="2869432792"/>
                    </a:ext>
                  </a:extLst>
                </a:gridCol>
                <a:gridCol w="3547484">
                  <a:extLst>
                    <a:ext uri="{9D8B030D-6E8A-4147-A177-3AD203B41FA5}">
                      <a16:colId xmlns:a16="http://schemas.microsoft.com/office/drawing/2014/main" val="3713614119"/>
                    </a:ext>
                  </a:extLst>
                </a:gridCol>
              </a:tblGrid>
              <a:tr h="547734">
                <a:tc gridSpan="3">
                  <a:txBody>
                    <a:bodyPr/>
                    <a:lstStyle/>
                    <a:p>
                      <a:pPr algn="just">
                        <a:lnSpc>
                          <a:spcPct val="107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269684550"/>
                  </a:ext>
                </a:extLst>
              </a:tr>
              <a:tr h="547734">
                <a:tc>
                  <a:txBody>
                    <a:bodyPr/>
                    <a:lstStyle/>
                    <a:p>
                      <a:pPr algn="just">
                        <a:lnSpc>
                          <a:spcPct val="107000"/>
                        </a:lnSpc>
                        <a:spcAft>
                          <a:spcPts val="800"/>
                        </a:spcAft>
                      </a:pPr>
                      <a:r>
                        <a:rPr lang="en-AU" sz="2400" b="0" dirty="0">
                          <a:effectLst/>
                          <a:latin typeface="Calibri" panose="020F0502020204030204" pitchFamily="34" charset="0"/>
                          <a:ea typeface="Calibri" panose="020F0502020204030204" pitchFamily="34" charset="0"/>
                          <a:cs typeface="Calibri" panose="020F0502020204030204" pitchFamily="34" charset="0"/>
                        </a:rPr>
                        <a:t>Top 8 Country-based winners</a:t>
                      </a:r>
                      <a:endParaRPr lang="en-AU"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400" dirty="0">
                          <a:effectLst/>
                          <a:latin typeface="Calibri" panose="020F0502020204030204" pitchFamily="34" charset="0"/>
                          <a:ea typeface="Calibri" panose="020F0502020204030204" pitchFamily="34" charset="0"/>
                          <a:cs typeface="Calibri" panose="020F0502020204030204" pitchFamily="34" charset="0"/>
                        </a:rPr>
                        <a:t>$AUD8,000 (= 8 x $1,000)</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35471"/>
                  </a:ext>
                </a:extLst>
              </a:tr>
              <a:tr h="547734">
                <a:tc>
                  <a:txBody>
                    <a:bodyPr/>
                    <a:lstStyle/>
                    <a:p>
                      <a:pPr algn="just">
                        <a:lnSpc>
                          <a:spcPct val="107000"/>
                        </a:lnSpc>
                        <a:spcAft>
                          <a:spcPts val="800"/>
                        </a:spcAft>
                      </a:pPr>
                      <a:r>
                        <a:rPr lang="en-AU" sz="2400" b="0">
                          <a:effectLst/>
                          <a:latin typeface="Calibri" panose="020F0502020204030204" pitchFamily="34" charset="0"/>
                          <a:ea typeface="Calibri" panose="020F0502020204030204" pitchFamily="34" charset="0"/>
                          <a:cs typeface="Calibri" panose="020F0502020204030204" pitchFamily="34" charset="0"/>
                        </a:rPr>
                        <a:t>Best PhD pitch</a:t>
                      </a:r>
                      <a:endParaRPr lang="en-AU"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400" dirty="0">
                          <a:effectLst/>
                          <a:latin typeface="Calibri" panose="020F0502020204030204" pitchFamily="34" charset="0"/>
                          <a:ea typeface="Calibri" panose="020F0502020204030204" pitchFamily="34" charset="0"/>
                          <a:cs typeface="Calibri" panose="020F0502020204030204" pitchFamily="34" charset="0"/>
                        </a:rPr>
                        <a:t>$1,000</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653159"/>
                  </a:ext>
                </a:extLst>
              </a:tr>
              <a:tr h="547734">
                <a:tc>
                  <a:txBody>
                    <a:bodyPr/>
                    <a:lstStyle/>
                    <a:p>
                      <a:pPr algn="just">
                        <a:lnSpc>
                          <a:spcPct val="107000"/>
                        </a:lnSpc>
                        <a:spcAft>
                          <a:spcPts val="800"/>
                        </a:spcAft>
                      </a:pPr>
                      <a:r>
                        <a:rPr lang="en-AU" sz="2400" b="0">
                          <a:effectLst/>
                          <a:latin typeface="Calibri" panose="020F0502020204030204" pitchFamily="34" charset="0"/>
                          <a:ea typeface="Calibri" panose="020F0502020204030204" pitchFamily="34" charset="0"/>
                          <a:cs typeface="Calibri" panose="020F0502020204030204" pitchFamily="34" charset="0"/>
                        </a:rPr>
                        <a:t>Best ECR pitch</a:t>
                      </a:r>
                      <a:endParaRPr lang="en-AU"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400" dirty="0">
                          <a:effectLst/>
                          <a:latin typeface="Calibri" panose="020F0502020204030204" pitchFamily="34" charset="0"/>
                          <a:ea typeface="Calibri" panose="020F0502020204030204" pitchFamily="34" charset="0"/>
                          <a:cs typeface="Calibri" panose="020F0502020204030204" pitchFamily="34" charset="0"/>
                        </a:rPr>
                        <a:t>$1,000</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806802"/>
                  </a:ext>
                </a:extLst>
              </a:tr>
              <a:tr h="547734">
                <a:tc>
                  <a:txBody>
                    <a:bodyPr/>
                    <a:lstStyle/>
                    <a:p>
                      <a:pPr algn="just">
                        <a:lnSpc>
                          <a:spcPct val="107000"/>
                        </a:lnSpc>
                        <a:spcAft>
                          <a:spcPts val="800"/>
                        </a:spcAft>
                      </a:pPr>
                      <a:r>
                        <a:rPr lang="en-AU" sz="24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Sub-total</a:t>
                      </a:r>
                      <a:endParaRPr lang="en-AU"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AU"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4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$AUD10,000</a:t>
                      </a:r>
                      <a:endParaRPr lang="en-AU"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733984"/>
                  </a:ext>
                </a:extLst>
              </a:tr>
            </a:tbl>
          </a:graphicData>
        </a:graphic>
      </p:graphicFrame>
    </p:spTree>
    <p:extLst>
      <p:ext uri="{BB962C8B-B14F-4D97-AF65-F5344CB8AC3E}">
        <p14:creationId xmlns:p14="http://schemas.microsoft.com/office/powerpoint/2010/main" val="4293427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18C2-000F-4643-B0F5-AA112B6740AB}"/>
              </a:ext>
            </a:extLst>
          </p:cNvPr>
          <p:cNvSpPr>
            <a:spLocks noGrp="1"/>
          </p:cNvSpPr>
          <p:nvPr>
            <p:ph type="title"/>
          </p:nvPr>
        </p:nvSpPr>
        <p:spPr>
          <a:xfrm>
            <a:off x="838200" y="365126"/>
            <a:ext cx="10515600" cy="783190"/>
          </a:xfrm>
        </p:spPr>
        <p:txBody>
          <a:bodyPr/>
          <a:lstStyle/>
          <a:p>
            <a:r>
              <a:rPr lang="en-AU" dirty="0">
                <a:solidFill>
                  <a:srgbClr val="FF0000"/>
                </a:solidFill>
              </a:rPr>
              <a:t>… Awards &amp; Prizes (III) – Specific Sponsored</a:t>
            </a:r>
            <a:endParaRPr lang="en-AU" dirty="0"/>
          </a:p>
        </p:txBody>
      </p:sp>
      <p:graphicFrame>
        <p:nvGraphicFramePr>
          <p:cNvPr id="9" name="Content Placeholder 8">
            <a:extLst>
              <a:ext uri="{FF2B5EF4-FFF2-40B4-BE49-F238E27FC236}">
                <a16:creationId xmlns:a16="http://schemas.microsoft.com/office/drawing/2014/main" id="{017A85B6-7E80-48CB-B929-091D669C645B}"/>
              </a:ext>
            </a:extLst>
          </p:cNvPr>
          <p:cNvGraphicFramePr>
            <a:graphicFrameLocks noGrp="1"/>
          </p:cNvGraphicFramePr>
          <p:nvPr>
            <p:ph idx="1"/>
            <p:extLst>
              <p:ext uri="{D42A27DB-BD31-4B8C-83A1-F6EECF244321}">
                <p14:modId xmlns:p14="http://schemas.microsoft.com/office/powerpoint/2010/main" val="1450499460"/>
              </p:ext>
            </p:extLst>
          </p:nvPr>
        </p:nvGraphicFramePr>
        <p:xfrm>
          <a:off x="637953" y="1474315"/>
          <a:ext cx="10228521" cy="5007928"/>
        </p:xfrm>
        <a:graphic>
          <a:graphicData uri="http://schemas.openxmlformats.org/drawingml/2006/table">
            <a:tbl>
              <a:tblPr firstRow="1" firstCol="1" bandRow="1"/>
              <a:tblGrid>
                <a:gridCol w="5843578">
                  <a:extLst>
                    <a:ext uri="{9D8B030D-6E8A-4147-A177-3AD203B41FA5}">
                      <a16:colId xmlns:a16="http://schemas.microsoft.com/office/drawing/2014/main" val="3558562461"/>
                    </a:ext>
                  </a:extLst>
                </a:gridCol>
                <a:gridCol w="1947430">
                  <a:extLst>
                    <a:ext uri="{9D8B030D-6E8A-4147-A177-3AD203B41FA5}">
                      <a16:colId xmlns:a16="http://schemas.microsoft.com/office/drawing/2014/main" val="3806818309"/>
                    </a:ext>
                  </a:extLst>
                </a:gridCol>
                <a:gridCol w="2437513">
                  <a:extLst>
                    <a:ext uri="{9D8B030D-6E8A-4147-A177-3AD203B41FA5}">
                      <a16:colId xmlns:a16="http://schemas.microsoft.com/office/drawing/2014/main" val="3963976238"/>
                    </a:ext>
                  </a:extLst>
                </a:gridCol>
              </a:tblGrid>
              <a:tr h="341019">
                <a:tc>
                  <a:txBody>
                    <a:bodyPr/>
                    <a:lstStyle/>
                    <a:p>
                      <a:pPr algn="just">
                        <a:lnSpc>
                          <a:spcPct val="107000"/>
                        </a:lnSpc>
                        <a:spcAft>
                          <a:spcPts val="800"/>
                        </a:spcAft>
                      </a:pPr>
                      <a:r>
                        <a:rPr lang="en-AU" sz="2000" b="1">
                          <a:solidFill>
                            <a:srgbClr val="FF0000"/>
                          </a:solidFill>
                          <a:effectLst/>
                          <a:latin typeface="Calibri" panose="020F0502020204030204" pitchFamily="34" charset="0"/>
                          <a:ea typeface="Calibri" panose="020F0502020204030204" pitchFamily="34" charset="0"/>
                          <a:cs typeface="Calibri" panose="020F0502020204030204" pitchFamily="34" charset="0"/>
                        </a:rPr>
                        <a:t>Nature of Award</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Sponsor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b="1">
                          <a:solidFill>
                            <a:srgbClr val="FF0000"/>
                          </a:solidFill>
                          <a:effectLst/>
                          <a:latin typeface="Calibri" panose="020F0502020204030204" pitchFamily="34" charset="0"/>
                          <a:ea typeface="Calibri" panose="020F0502020204030204" pitchFamily="34" charset="0"/>
                          <a:cs typeface="Calibri" panose="020F0502020204030204" pitchFamily="34" charset="0"/>
                        </a:rPr>
                        <a:t>Amount ($AUD)</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184075"/>
                  </a:ext>
                </a:extLst>
              </a:tr>
              <a:tr h="341019">
                <a:tc>
                  <a:txBody>
                    <a:bodyPr/>
                    <a:lstStyle/>
                    <a:p>
                      <a:pPr algn="just">
                        <a:lnSpc>
                          <a:spcPct val="107000"/>
                        </a:lnSpc>
                        <a:spcAft>
                          <a:spcPts val="800"/>
                        </a:spcAft>
                      </a:pPr>
                      <a:r>
                        <a:rPr lang="en-AU" sz="2000" b="1" dirty="0">
                          <a:effectLst/>
                          <a:latin typeface="Calibri" panose="020F0502020204030204" pitchFamily="34" charset="0"/>
                          <a:ea typeface="Calibri" panose="020F0502020204030204" pitchFamily="34" charset="0"/>
                          <a:cs typeface="Calibri" panose="020F0502020204030204" pitchFamily="34" charset="0"/>
                        </a:rPr>
                        <a:t>Best Pitch from China-based scholar</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Prof. Xiaping Cao</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dirty="0">
                          <a:effectLst/>
                          <a:latin typeface="Calibri" panose="020F0502020204030204" pitchFamily="34" charset="0"/>
                          <a:ea typeface="Calibri" panose="020F0502020204030204" pitchFamily="34" charset="0"/>
                          <a:cs typeface="Calibri" panose="020F0502020204030204" pitchFamily="34" charset="0"/>
                        </a:rPr>
                        <a:t>$2,000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552495"/>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Best Pitch on China Markets</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dirty="0">
                          <a:effectLst/>
                          <a:latin typeface="Calibri" panose="020F0502020204030204" pitchFamily="34" charset="0"/>
                          <a:ea typeface="Calibri" panose="020F0502020204030204" pitchFamily="34" charset="0"/>
                          <a:cs typeface="Calibri" panose="020F0502020204030204" pitchFamily="34" charset="0"/>
                        </a:rPr>
                        <a:t>Prof. </a:t>
                      </a:r>
                      <a:r>
                        <a:rPr lang="en-AU" sz="2000" dirty="0" err="1">
                          <a:effectLst/>
                          <a:latin typeface="Calibri" panose="020F0502020204030204" pitchFamily="34" charset="0"/>
                          <a:ea typeface="Calibri" panose="020F0502020204030204" pitchFamily="34" charset="0"/>
                          <a:cs typeface="Calibri" panose="020F0502020204030204" pitchFamily="34" charset="0"/>
                        </a:rPr>
                        <a:t>Xiaping</a:t>
                      </a:r>
                      <a:r>
                        <a:rPr lang="en-AU" sz="2000" dirty="0">
                          <a:effectLst/>
                          <a:latin typeface="Calibri" panose="020F0502020204030204" pitchFamily="34" charset="0"/>
                          <a:ea typeface="Calibri" panose="020F0502020204030204" pitchFamily="34" charset="0"/>
                          <a:cs typeface="Calibri" panose="020F0502020204030204" pitchFamily="34" charset="0"/>
                        </a:rPr>
                        <a:t> Cao</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dirty="0">
                          <a:effectLst/>
                          <a:latin typeface="Calibri" panose="020F0502020204030204" pitchFamily="34" charset="0"/>
                          <a:ea typeface="Calibri" panose="020F0502020204030204" pitchFamily="34" charset="0"/>
                          <a:cs typeface="Calibri" panose="020F0502020204030204" pitchFamily="34" charset="0"/>
                        </a:rPr>
                        <a:t>$2,000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458238"/>
                  </a:ext>
                </a:extLst>
              </a:tr>
              <a:tr h="1256719">
                <a:tc>
                  <a:txBody>
                    <a:bodyPr/>
                    <a:lstStyle/>
                    <a:p>
                      <a:pPr algn="just">
                        <a:lnSpc>
                          <a:spcPct val="107000"/>
                        </a:lnSpc>
                        <a:spcAft>
                          <a:spcPts val="800"/>
                        </a:spcAft>
                      </a:pPr>
                      <a:r>
                        <a:rPr lang="en-AU" sz="2000" b="1" dirty="0">
                          <a:effectLst/>
                          <a:latin typeface="Calibri" panose="020F0502020204030204" pitchFamily="34" charset="0"/>
                          <a:ea typeface="Calibri" panose="020F0502020204030204" pitchFamily="34" charset="0"/>
                          <a:cs typeface="Calibri" panose="020F0502020204030204" pitchFamily="34" charset="0"/>
                        </a:rPr>
                        <a:t>Indigenous Award – Australian indigenous researcher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2000" b="1" dirty="0">
                          <a:effectLst/>
                          <a:latin typeface="Calibri" panose="020F0502020204030204" pitchFamily="34" charset="0"/>
                          <a:ea typeface="Calibri" panose="020F0502020204030204" pitchFamily="34" charset="0"/>
                          <a:cs typeface="Calibri" panose="020F0502020204030204" pitchFamily="34" charset="0"/>
                        </a:rPr>
                        <a:t>Indigenous Award – New Zealand indigenous researcher</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Bond University Business School</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&amp; Elsevier</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dirty="0">
                          <a:effectLst/>
                          <a:latin typeface="Calibri" panose="020F0502020204030204" pitchFamily="34" charset="0"/>
                          <a:ea typeface="Calibri" panose="020F0502020204030204" pitchFamily="34" charset="0"/>
                          <a:cs typeface="Calibri" panose="020F0502020204030204" pitchFamily="34" charset="0"/>
                        </a:rPr>
                        <a:t>$2,000 (2 x $1,000)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594569"/>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APAEA relevant Topic</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Times New Roman" panose="02020603050405020304" pitchFamily="18" charset="0"/>
                        </a:rPr>
                        <a:t>APAEA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$2,000</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691766"/>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AFAANZ SIG Shark Tank</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Times New Roman" panose="02020603050405020304" pitchFamily="18" charset="0"/>
                        </a:rPr>
                        <a:t>AFAANZ SIG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$1,000</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482392"/>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AFAANZ Grants</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Times New Roman" panose="02020603050405020304" pitchFamily="18" charset="0"/>
                        </a:rPr>
                        <a:t>AFAANZ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$1,000</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55463"/>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PBFJ Best Replication Pitch</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Times New Roman" panose="02020603050405020304" pitchFamily="18" charset="0"/>
                        </a:rPr>
                        <a:t>Elsevier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$1,000</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780942"/>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PBFJ Best Industry Survey Pitch</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Times New Roman" panose="02020603050405020304" pitchFamily="18" charset="0"/>
                        </a:rPr>
                        <a:t>Elsevier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$1,000</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132397"/>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PBFJ Best Systematic Review Pitch</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Times New Roman" panose="02020603050405020304" pitchFamily="18" charset="0"/>
                        </a:rPr>
                        <a:t>Elsevier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$1,000</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920124"/>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Austrade relevant topic </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Austrade</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a:effectLst/>
                          <a:latin typeface="Calibri" panose="020F0502020204030204" pitchFamily="34" charset="0"/>
                          <a:ea typeface="Calibri" panose="020F0502020204030204" pitchFamily="34" charset="0"/>
                          <a:cs typeface="Calibri" panose="020F0502020204030204" pitchFamily="34" charset="0"/>
                        </a:rPr>
                        <a:t>$500</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321778"/>
                  </a:ext>
                </a:extLst>
              </a:tr>
              <a:tr h="341019">
                <a:tc>
                  <a:txBody>
                    <a:bodyPr/>
                    <a:lstStyle/>
                    <a:p>
                      <a:pPr algn="just">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Total Tied Prizes</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b="1">
                          <a:effectLst/>
                          <a:latin typeface="Calibri" panose="020F0502020204030204" pitchFamily="34" charset="0"/>
                          <a:ea typeface="Calibri" panose="020F0502020204030204" pitchFamily="34" charset="0"/>
                          <a:cs typeface="Calibri" panose="020F0502020204030204" pitchFamily="34" charset="0"/>
                        </a:rPr>
                        <a:t> </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AU" sz="2000" b="1" dirty="0">
                          <a:effectLst/>
                          <a:latin typeface="Calibri" panose="020F0502020204030204" pitchFamily="34" charset="0"/>
                          <a:ea typeface="Calibri" panose="020F0502020204030204" pitchFamily="34" charset="0"/>
                          <a:cs typeface="Calibri" panose="020F0502020204030204" pitchFamily="34" charset="0"/>
                        </a:rPr>
                        <a:t>$AUD 13,500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846426"/>
                  </a:ext>
                </a:extLst>
              </a:tr>
            </a:tbl>
          </a:graphicData>
        </a:graphic>
      </p:graphicFrame>
      <p:sp>
        <p:nvSpPr>
          <p:cNvPr id="4" name="Slide Number Placeholder 3">
            <a:extLst>
              <a:ext uri="{FF2B5EF4-FFF2-40B4-BE49-F238E27FC236}">
                <a16:creationId xmlns:a16="http://schemas.microsoft.com/office/drawing/2014/main" id="{5EC82C46-E4D9-4725-B120-8E2C511917B9}"/>
              </a:ext>
            </a:extLst>
          </p:cNvPr>
          <p:cNvSpPr>
            <a:spLocks noGrp="1"/>
          </p:cNvSpPr>
          <p:nvPr>
            <p:ph type="sldNum" sz="quarter" idx="12"/>
          </p:nvPr>
        </p:nvSpPr>
        <p:spPr/>
        <p:txBody>
          <a:bodyPr/>
          <a:lstStyle/>
          <a:p>
            <a:fld id="{888045C2-2A5E-9446-A2F1-C3FE2B19E8F1}" type="slidenum">
              <a:rPr lang="en-US" smtClean="0"/>
              <a:t>42</a:t>
            </a:fld>
            <a:endParaRPr lang="en-US"/>
          </a:p>
        </p:txBody>
      </p:sp>
      <p:sp>
        <p:nvSpPr>
          <p:cNvPr id="10" name="Rectangle 4">
            <a:extLst>
              <a:ext uri="{FF2B5EF4-FFF2-40B4-BE49-F238E27FC236}">
                <a16:creationId xmlns:a16="http://schemas.microsoft.com/office/drawing/2014/main" id="{7598FB38-CA3F-450C-921C-8A8A082D103A}"/>
              </a:ext>
            </a:extLst>
          </p:cNvPr>
          <p:cNvSpPr>
            <a:spLocks noChangeArrowheads="1"/>
          </p:cNvSpPr>
          <p:nvPr/>
        </p:nvSpPr>
        <p:spPr bwMode="auto">
          <a:xfrm>
            <a:off x="3036888" y="2741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800" b="0" i="0" u="none" strike="noStrike" cap="none" normalizeH="0" baseline="0">
                <a:ln>
                  <a:noFill/>
                </a:ln>
                <a:solidFill>
                  <a:schemeClr val="tx1"/>
                </a:solidFill>
                <a:effectLst/>
                <a:latin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7529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04664"/>
            <a:ext cx="7772400" cy="587152"/>
          </a:xfrm>
        </p:spPr>
        <p:txBody>
          <a:bodyPr>
            <a:normAutofit fontScale="90000"/>
          </a:bodyPr>
          <a:lstStyle/>
          <a:p>
            <a:r>
              <a:rPr lang="en-AU" sz="5400" b="1" dirty="0">
                <a:solidFill>
                  <a:srgbClr val="FF0000"/>
                </a:solidFill>
              </a:rPr>
              <a:t>How? … Pitch Submission</a:t>
            </a:r>
          </a:p>
        </p:txBody>
      </p:sp>
      <p:sp>
        <p:nvSpPr>
          <p:cNvPr id="3" name="Content Placeholder 2"/>
          <p:cNvSpPr>
            <a:spLocks noGrp="1"/>
          </p:cNvSpPr>
          <p:nvPr>
            <p:ph idx="1"/>
          </p:nvPr>
        </p:nvSpPr>
        <p:spPr/>
        <p:txBody>
          <a:bodyPr/>
          <a:lstStyle/>
          <a:p>
            <a:pPr marL="0" indent="0">
              <a:buNone/>
            </a:pPr>
            <a:r>
              <a:rPr lang="en-AU" dirty="0"/>
              <a:t>Register, create &amp; submit your pitch on or before the due date at the IGPRC specific page found at:</a:t>
            </a:r>
          </a:p>
          <a:p>
            <a:pPr marL="0" indent="0">
              <a:buNone/>
            </a:pPr>
            <a:endParaRPr lang="en-AU" dirty="0"/>
          </a:p>
          <a:p>
            <a:pPr marL="0" indent="0" algn="ctr">
              <a:buNone/>
            </a:pPr>
            <a:r>
              <a:rPr lang="en-AU" sz="3600" dirty="0">
                <a:highlight>
                  <a:srgbClr val="FFFF00"/>
                </a:highlight>
                <a:hlinkClick r:id="rId2"/>
              </a:rPr>
              <a:t>https://pitchingresearch.com</a:t>
            </a:r>
            <a:r>
              <a:rPr lang="en-AU" sz="3600" dirty="0">
                <a:highlight>
                  <a:srgbClr val="FFFF00"/>
                </a:highlight>
              </a:rPr>
              <a:t>  </a:t>
            </a:r>
          </a:p>
          <a:p>
            <a:pPr marL="0" indent="0">
              <a:buNone/>
            </a:pPr>
            <a:r>
              <a:rPr lang="en-AU" sz="3600" dirty="0"/>
              <a:t>…</a:t>
            </a:r>
          </a:p>
          <a:p>
            <a:pPr marL="0" indent="0" algn="ctr">
              <a:buNone/>
            </a:pPr>
            <a:r>
              <a:rPr lang="en-AU" sz="3600" dirty="0"/>
              <a:t>=&gt; “</a:t>
            </a:r>
            <a:r>
              <a:rPr lang="en-AU" sz="3600" dirty="0">
                <a:highlight>
                  <a:srgbClr val="00FF00"/>
                </a:highlight>
              </a:rPr>
              <a:t>Events &amp; Competitions</a:t>
            </a:r>
            <a:r>
              <a:rPr lang="en-AU" sz="3600" dirty="0"/>
              <a:t>” tab</a:t>
            </a:r>
            <a:endParaRPr lang="en-AU" sz="3600" dirty="0">
              <a:highlight>
                <a:srgbClr val="FFFF00"/>
              </a:highlight>
            </a:endParaRPr>
          </a:p>
        </p:txBody>
      </p:sp>
      <p:sp>
        <p:nvSpPr>
          <p:cNvPr id="4" name="Slide Number Placeholder 3"/>
          <p:cNvSpPr>
            <a:spLocks noGrp="1"/>
          </p:cNvSpPr>
          <p:nvPr>
            <p:ph type="sldNum" sz="quarter" idx="11"/>
          </p:nvPr>
        </p:nvSpPr>
        <p:spPr/>
        <p:txBody>
          <a:bodyPr/>
          <a:lstStyle/>
          <a:p>
            <a:fld id="{BAF7D8E6-E477-49BE-8901-66CD05D24A92}" type="slidenum">
              <a:rPr lang="en-US" smtClean="0"/>
              <a:pPr/>
              <a:t>43</a:t>
            </a:fld>
            <a:endParaRPr lang="en-US"/>
          </a:p>
        </p:txBody>
      </p:sp>
    </p:spTree>
    <p:extLst>
      <p:ext uri="{BB962C8B-B14F-4D97-AF65-F5344CB8AC3E}">
        <p14:creationId xmlns:p14="http://schemas.microsoft.com/office/powerpoint/2010/main" val="2267404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8AC21462-7ECB-49CB-9941-33590A634F49}"/>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smtClean="0"/>
              <a:pPr defTabSz="914400">
                <a:spcAft>
                  <a:spcPts val="600"/>
                </a:spcAft>
              </a:pPr>
              <a:t>44</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A59D706-F709-4803-89E5-8663424E8A4E}"/>
              </a:ext>
            </a:extLst>
          </p:cNvPr>
          <p:cNvPicPr>
            <a:picLocks noGrp="1" noChangeAspect="1"/>
          </p:cNvPicPr>
          <p:nvPr>
            <p:ph idx="1"/>
          </p:nvPr>
        </p:nvPicPr>
        <p:blipFill>
          <a:blip r:embed="rId2"/>
          <a:stretch>
            <a:fillRect/>
          </a:stretch>
        </p:blipFill>
        <p:spPr>
          <a:xfrm>
            <a:off x="643467" y="1575138"/>
            <a:ext cx="10905066" cy="370772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74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188640"/>
            <a:ext cx="7772400" cy="648072"/>
          </a:xfrm>
        </p:spPr>
        <p:txBody>
          <a:bodyPr>
            <a:normAutofit fontScale="90000"/>
          </a:bodyPr>
          <a:lstStyle/>
          <a:p>
            <a:r>
              <a:rPr lang="en-AU" b="1" dirty="0">
                <a:solidFill>
                  <a:srgbClr val="FF0000"/>
                </a:solidFill>
              </a:rPr>
              <a:t>How? … “Assessment Criteria”</a:t>
            </a:r>
          </a:p>
        </p:txBody>
      </p:sp>
      <p:sp>
        <p:nvSpPr>
          <p:cNvPr id="3" name="Content Placeholder 2"/>
          <p:cNvSpPr>
            <a:spLocks noGrp="1"/>
          </p:cNvSpPr>
          <p:nvPr>
            <p:ph idx="1"/>
          </p:nvPr>
        </p:nvSpPr>
        <p:spPr>
          <a:xfrm>
            <a:off x="1524000" y="1124744"/>
            <a:ext cx="9144000" cy="4895056"/>
          </a:xfrm>
        </p:spPr>
        <p:txBody>
          <a:bodyPr/>
          <a:lstStyle/>
          <a:p>
            <a:pPr marL="0" indent="0">
              <a:buNone/>
            </a:pPr>
            <a:r>
              <a:rPr lang="en-AU" b="1" dirty="0">
                <a:solidFill>
                  <a:srgbClr val="009900"/>
                </a:solidFill>
              </a:rPr>
              <a:t>TARGET “</a:t>
            </a:r>
            <a:r>
              <a:rPr lang="en-AU" b="1" dirty="0" err="1">
                <a:solidFill>
                  <a:srgbClr val="009900"/>
                </a:solidFill>
              </a:rPr>
              <a:t>pitchee</a:t>
            </a:r>
            <a:r>
              <a:rPr lang="en-AU" b="1" dirty="0">
                <a:solidFill>
                  <a:srgbClr val="009900"/>
                </a:solidFill>
              </a:rPr>
              <a:t>”: academic expert in the field </a:t>
            </a:r>
          </a:p>
          <a:p>
            <a:pPr lvl="0"/>
            <a:r>
              <a:rPr lang="en-AU" b="1" dirty="0">
                <a:solidFill>
                  <a:srgbClr val="FF0000"/>
                </a:solidFill>
              </a:rPr>
              <a:t>Clarity</a:t>
            </a:r>
            <a:r>
              <a:rPr lang="en-AU" dirty="0"/>
              <a:t>: Does the pitch have </a:t>
            </a:r>
            <a:r>
              <a:rPr lang="en-AU" b="1" dirty="0"/>
              <a:t>clarity</a:t>
            </a:r>
            <a:r>
              <a:rPr lang="en-AU" dirty="0"/>
              <a:t>? </a:t>
            </a:r>
          </a:p>
          <a:p>
            <a:pPr lvl="0"/>
            <a:r>
              <a:rPr lang="en-AU" b="1" dirty="0">
                <a:solidFill>
                  <a:srgbClr val="FF0000"/>
                </a:solidFill>
              </a:rPr>
              <a:t>Meaningful</a:t>
            </a:r>
            <a:r>
              <a:rPr lang="en-AU" dirty="0"/>
              <a:t>: Is the pitch </a:t>
            </a:r>
            <a:r>
              <a:rPr lang="en-AU" b="1" dirty="0"/>
              <a:t>meaningful</a:t>
            </a:r>
            <a:r>
              <a:rPr lang="en-AU" dirty="0"/>
              <a:t>? EG: Does it involve appropriate technical content? </a:t>
            </a:r>
          </a:p>
          <a:p>
            <a:pPr lvl="0"/>
            <a:r>
              <a:rPr lang="en-AU" b="1" dirty="0">
                <a:solidFill>
                  <a:srgbClr val="FF0000"/>
                </a:solidFill>
              </a:rPr>
              <a:t>Effort</a:t>
            </a:r>
            <a:r>
              <a:rPr lang="en-AU" dirty="0"/>
              <a:t>: Does the pitch reflect a bone fide </a:t>
            </a:r>
            <a:r>
              <a:rPr lang="en-AU" b="1" dirty="0"/>
              <a:t>effort</a:t>
            </a:r>
            <a:r>
              <a:rPr lang="en-AU" dirty="0"/>
              <a:t>? </a:t>
            </a:r>
          </a:p>
          <a:p>
            <a:pPr lvl="0"/>
            <a:r>
              <a:rPr lang="en-AU" b="1" dirty="0">
                <a:solidFill>
                  <a:srgbClr val="FF0000"/>
                </a:solidFill>
              </a:rPr>
              <a:t>Connectivity</a:t>
            </a:r>
            <a:r>
              <a:rPr lang="en-AU" dirty="0"/>
              <a:t>: Is the pitch well </a:t>
            </a:r>
            <a:r>
              <a:rPr lang="en-AU" b="1" dirty="0"/>
              <a:t>Connected</a:t>
            </a:r>
            <a:r>
              <a:rPr lang="en-AU" dirty="0"/>
              <a:t>? Does it “flow” logically and cohesively? </a:t>
            </a:r>
          </a:p>
          <a:p>
            <a:r>
              <a:rPr lang="en-AU" b="1" dirty="0">
                <a:solidFill>
                  <a:srgbClr val="FF0000"/>
                </a:solidFill>
              </a:rPr>
              <a:t>Conversation</a:t>
            </a:r>
            <a:r>
              <a:rPr lang="en-AU" dirty="0"/>
              <a:t>: Does the pitch </a:t>
            </a:r>
            <a:r>
              <a:rPr lang="en-AU" b="1" dirty="0"/>
              <a:t>start a conversation</a:t>
            </a:r>
            <a:r>
              <a:rPr lang="en-AU" dirty="0"/>
              <a:t>? (to an academic expert in the field) </a:t>
            </a:r>
          </a:p>
        </p:txBody>
      </p:sp>
      <p:sp>
        <p:nvSpPr>
          <p:cNvPr id="4" name="Slide Number Placeholder 3"/>
          <p:cNvSpPr>
            <a:spLocks noGrp="1"/>
          </p:cNvSpPr>
          <p:nvPr>
            <p:ph type="sldNum" sz="quarter" idx="11"/>
          </p:nvPr>
        </p:nvSpPr>
        <p:spPr/>
        <p:txBody>
          <a:bodyPr/>
          <a:lstStyle/>
          <a:p>
            <a:fld id="{BAF7D8E6-E477-49BE-8901-66CD05D24A92}" type="slidenum">
              <a:rPr lang="en-US" smtClean="0"/>
              <a:pPr/>
              <a:t>45</a:t>
            </a:fld>
            <a:endParaRPr lang="en-US"/>
          </a:p>
        </p:txBody>
      </p:sp>
    </p:spTree>
    <p:extLst>
      <p:ext uri="{BB962C8B-B14F-4D97-AF65-F5344CB8AC3E}">
        <p14:creationId xmlns:p14="http://schemas.microsoft.com/office/powerpoint/2010/main" val="3140519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YouTube Video on Pitch Assessment (11.5 min)</a:t>
            </a:r>
          </a:p>
        </p:txBody>
      </p:sp>
      <p:sp>
        <p:nvSpPr>
          <p:cNvPr id="3" name="Content Placeholder 2"/>
          <p:cNvSpPr>
            <a:spLocks noGrp="1"/>
          </p:cNvSpPr>
          <p:nvPr>
            <p:ph idx="1"/>
          </p:nvPr>
        </p:nvSpPr>
        <p:spPr/>
        <p:txBody>
          <a:bodyPr/>
          <a:lstStyle/>
          <a:p>
            <a:endParaRPr lang="en-AU" dirty="0"/>
          </a:p>
          <a:p>
            <a:endParaRPr lang="en-AU" dirty="0"/>
          </a:p>
          <a:p>
            <a:endParaRPr lang="en-AU" dirty="0"/>
          </a:p>
          <a:p>
            <a:pPr marL="0" indent="0" algn="ctr">
              <a:buNone/>
            </a:pPr>
            <a:r>
              <a:rPr lang="en-US" sz="4400" u="sng" dirty="0">
                <a:highlight>
                  <a:srgbClr val="FFFF00"/>
                </a:highlight>
                <a:hlinkClick r:id="rId2"/>
              </a:rPr>
              <a:t>https://youtu.be/XsJW9R-2Ffk</a:t>
            </a:r>
            <a:endParaRPr lang="en-AU" sz="4400" dirty="0">
              <a:highlight>
                <a:srgbClr val="FFFF00"/>
              </a:highlight>
            </a:endParaRPr>
          </a:p>
        </p:txBody>
      </p:sp>
      <p:sp>
        <p:nvSpPr>
          <p:cNvPr id="4" name="Slide Number Placeholder 3"/>
          <p:cNvSpPr>
            <a:spLocks noGrp="1"/>
          </p:cNvSpPr>
          <p:nvPr>
            <p:ph type="sldNum" sz="quarter" idx="12"/>
          </p:nvPr>
        </p:nvSpPr>
        <p:spPr/>
        <p:txBody>
          <a:bodyPr/>
          <a:lstStyle/>
          <a:p>
            <a:fld id="{888045C2-2A5E-9446-A2F1-C3FE2B19E8F1}" type="slidenum">
              <a:rPr lang="en-US" smtClean="0"/>
              <a:t>46</a:t>
            </a:fld>
            <a:endParaRPr lang="en-US"/>
          </a:p>
        </p:txBody>
      </p:sp>
    </p:spTree>
    <p:extLst>
      <p:ext uri="{BB962C8B-B14F-4D97-AF65-F5344CB8AC3E}">
        <p14:creationId xmlns:p14="http://schemas.microsoft.com/office/powerpoint/2010/main" val="1250380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260648"/>
            <a:ext cx="7772400" cy="587152"/>
          </a:xfrm>
        </p:spPr>
        <p:txBody>
          <a:bodyPr>
            <a:normAutofit fontScale="90000"/>
          </a:bodyPr>
          <a:lstStyle/>
          <a:p>
            <a:r>
              <a:rPr lang="en-AU" b="1" dirty="0">
                <a:solidFill>
                  <a:srgbClr val="FF0000"/>
                </a:solidFill>
                <a:highlight>
                  <a:srgbClr val="FFFF00"/>
                </a:highlight>
              </a:rPr>
              <a:t>(5) When? Important IGPRC Dates</a:t>
            </a:r>
            <a:r>
              <a:rPr lang="en-AU" b="1" dirty="0">
                <a:highlight>
                  <a:srgbClr val="FFFF00"/>
                </a:highlight>
              </a:rPr>
              <a:t> </a:t>
            </a:r>
          </a:p>
        </p:txBody>
      </p:sp>
      <p:sp>
        <p:nvSpPr>
          <p:cNvPr id="3" name="Content Placeholder 2"/>
          <p:cNvSpPr>
            <a:spLocks noGrp="1"/>
          </p:cNvSpPr>
          <p:nvPr>
            <p:ph idx="1"/>
          </p:nvPr>
        </p:nvSpPr>
        <p:spPr>
          <a:xfrm>
            <a:off x="616085" y="1925487"/>
            <a:ext cx="11031166" cy="3671160"/>
          </a:xfrm>
        </p:spPr>
        <p:txBody>
          <a:bodyPr>
            <a:normAutofit/>
          </a:bodyPr>
          <a:lstStyle/>
          <a:p>
            <a:pPr marL="457200" lvl="1" indent="-457200">
              <a:buFont typeface="Wingdings" panose="05000000000000000000" pitchFamily="2" charset="2"/>
              <a:buChar char="q"/>
            </a:pPr>
            <a:r>
              <a:rPr lang="en-AU" sz="3200" dirty="0">
                <a:solidFill>
                  <a:schemeClr val="tx1"/>
                </a:solidFill>
              </a:rPr>
              <a:t>Pitch Submission </a:t>
            </a:r>
            <a:r>
              <a:rPr lang="en-AU" sz="3200" dirty="0">
                <a:solidFill>
                  <a:srgbClr val="009900"/>
                </a:solidFill>
              </a:rPr>
              <a:t>Deadline</a:t>
            </a:r>
            <a:r>
              <a:rPr lang="en-AU" sz="3200" dirty="0">
                <a:solidFill>
                  <a:schemeClr val="tx1"/>
                </a:solidFill>
              </a:rPr>
              <a:t>: </a:t>
            </a:r>
          </a:p>
          <a:p>
            <a:pPr marL="0" lvl="1" indent="0">
              <a:buNone/>
            </a:pPr>
            <a:r>
              <a:rPr lang="en-AU" sz="3200" dirty="0">
                <a:solidFill>
                  <a:schemeClr val="tx1"/>
                </a:solidFill>
              </a:rPr>
              <a:t>	</a:t>
            </a:r>
            <a:r>
              <a:rPr lang="en-AU" sz="3200" dirty="0">
                <a:solidFill>
                  <a:srgbClr val="FF0000"/>
                </a:solidFill>
              </a:rPr>
              <a:t>Monday 28 February, 2022 </a:t>
            </a:r>
            <a:r>
              <a:rPr lang="en-AU" sz="3200" dirty="0">
                <a:solidFill>
                  <a:schemeClr val="tx1"/>
                </a:solidFill>
              </a:rPr>
              <a:t>12 noon</a:t>
            </a:r>
          </a:p>
          <a:p>
            <a:pPr marL="457200" lvl="1" indent="-457200">
              <a:buFont typeface="Wingdings" panose="05000000000000000000" pitchFamily="2" charset="2"/>
              <a:buChar char="q"/>
            </a:pPr>
            <a:r>
              <a:rPr lang="en-AU" sz="3200" dirty="0">
                <a:solidFill>
                  <a:schemeClr val="tx1"/>
                </a:solidFill>
              </a:rPr>
              <a:t>Finalist Decision </a:t>
            </a:r>
            <a:r>
              <a:rPr lang="en-AU" sz="3200" dirty="0">
                <a:solidFill>
                  <a:srgbClr val="009900"/>
                </a:solidFill>
              </a:rPr>
              <a:t>Notification</a:t>
            </a:r>
            <a:r>
              <a:rPr lang="en-AU" sz="3200" dirty="0">
                <a:solidFill>
                  <a:schemeClr val="tx1"/>
                </a:solidFill>
              </a:rPr>
              <a:t>: </a:t>
            </a:r>
          </a:p>
          <a:p>
            <a:pPr marL="0" lvl="1" indent="0">
              <a:buNone/>
            </a:pPr>
            <a:r>
              <a:rPr lang="en-AU" sz="3200" dirty="0"/>
              <a:t>	</a:t>
            </a:r>
            <a:r>
              <a:rPr lang="en-AU" sz="3200" dirty="0">
                <a:solidFill>
                  <a:srgbClr val="FF0000"/>
                </a:solidFill>
              </a:rPr>
              <a:t>Friday  29 April, 2022</a:t>
            </a:r>
          </a:p>
          <a:p>
            <a:pPr marL="457200" lvl="1" indent="-457200">
              <a:buFont typeface="Wingdings" panose="05000000000000000000" pitchFamily="2" charset="2"/>
              <a:buChar char="q"/>
            </a:pPr>
            <a:r>
              <a:rPr lang="en-AU" sz="3200" dirty="0">
                <a:solidFill>
                  <a:srgbClr val="009900"/>
                </a:solidFill>
              </a:rPr>
              <a:t>GRAND FINAL</a:t>
            </a:r>
            <a:r>
              <a:rPr lang="en-AU" sz="3200" dirty="0">
                <a:solidFill>
                  <a:schemeClr val="tx1"/>
                </a:solidFill>
              </a:rPr>
              <a:t>: </a:t>
            </a:r>
            <a:r>
              <a:rPr lang="en-AU" sz="3200" dirty="0">
                <a:solidFill>
                  <a:srgbClr val="FF0000"/>
                </a:solidFill>
              </a:rPr>
              <a:t>final week of May, 2022 </a:t>
            </a:r>
            <a:r>
              <a:rPr lang="en-AU" sz="3200" dirty="0">
                <a:solidFill>
                  <a:schemeClr val="tx1"/>
                </a:solidFill>
              </a:rPr>
              <a:t>(details to be confirmed).</a:t>
            </a:r>
          </a:p>
        </p:txBody>
      </p:sp>
      <p:sp>
        <p:nvSpPr>
          <p:cNvPr id="4" name="Slide Number Placeholder 3"/>
          <p:cNvSpPr>
            <a:spLocks noGrp="1"/>
          </p:cNvSpPr>
          <p:nvPr>
            <p:ph type="sldNum" sz="quarter" idx="11"/>
          </p:nvPr>
        </p:nvSpPr>
        <p:spPr/>
        <p:txBody>
          <a:bodyPr/>
          <a:lstStyle/>
          <a:p>
            <a:fld id="{BAF7D8E6-E477-49BE-8901-66CD05D24A92}" type="slidenum">
              <a:rPr lang="en-US" smtClean="0"/>
              <a:pPr/>
              <a:t>47</a:t>
            </a:fld>
            <a:endParaRPr lang="en-US" dirty="0"/>
          </a:p>
        </p:txBody>
      </p:sp>
    </p:spTree>
    <p:custDataLst>
      <p:tags r:id="rId1"/>
    </p:custDataLst>
    <p:extLst>
      <p:ext uri="{BB962C8B-B14F-4D97-AF65-F5344CB8AC3E}">
        <p14:creationId xmlns:p14="http://schemas.microsoft.com/office/powerpoint/2010/main" val="291391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GOAL #3</a:t>
            </a:r>
          </a:p>
        </p:txBody>
      </p:sp>
      <p:sp>
        <p:nvSpPr>
          <p:cNvPr id="3" name="Content Placeholder 2"/>
          <p:cNvSpPr>
            <a:spLocks noGrp="1"/>
          </p:cNvSpPr>
          <p:nvPr>
            <p:ph idx="1"/>
          </p:nvPr>
        </p:nvSpPr>
        <p:spPr/>
        <p:txBody>
          <a:bodyPr/>
          <a:lstStyle/>
          <a:p>
            <a:pPr marL="0" indent="0" algn="ctr">
              <a:buNone/>
            </a:pPr>
            <a:endParaRPr lang="en-AU" sz="4800" dirty="0"/>
          </a:p>
          <a:p>
            <a:pPr marL="0" indent="0" algn="ctr">
              <a:buNone/>
            </a:pPr>
            <a:r>
              <a:rPr lang="en-AU" sz="4800" b="1" dirty="0">
                <a:solidFill>
                  <a:srgbClr val="FF0000"/>
                </a:solidFill>
              </a:rPr>
              <a:t>Other Helpful Resources &amp; Advice</a:t>
            </a:r>
          </a:p>
          <a:p>
            <a:endParaRPr lang="en-AU" dirty="0"/>
          </a:p>
        </p:txBody>
      </p:sp>
      <p:sp>
        <p:nvSpPr>
          <p:cNvPr id="4" name="Slide Number Placeholder 3"/>
          <p:cNvSpPr>
            <a:spLocks noGrp="1"/>
          </p:cNvSpPr>
          <p:nvPr>
            <p:ph type="sldNum" sz="quarter" idx="11"/>
          </p:nvPr>
        </p:nvSpPr>
        <p:spPr/>
        <p:txBody>
          <a:bodyPr/>
          <a:lstStyle/>
          <a:p>
            <a:fld id="{BAF7D8E6-E477-49BE-8901-66CD05D24A92}" type="slidenum">
              <a:rPr lang="en-US" smtClean="0"/>
              <a:pPr/>
              <a:t>48</a:t>
            </a:fld>
            <a:endParaRPr lang="en-US"/>
          </a:p>
        </p:txBody>
      </p:sp>
    </p:spTree>
    <p:custDataLst>
      <p:tags r:id="rId1"/>
    </p:custDataLst>
    <p:extLst>
      <p:ext uri="{BB962C8B-B14F-4D97-AF65-F5344CB8AC3E}">
        <p14:creationId xmlns:p14="http://schemas.microsoft.com/office/powerpoint/2010/main" val="3283000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5"/>
            <a:ext cx="11128311" cy="1325563"/>
          </a:xfrm>
        </p:spPr>
        <p:txBody>
          <a:bodyPr/>
          <a:lstStyle/>
          <a:p>
            <a:r>
              <a:rPr lang="en-AU" b="1" dirty="0">
                <a:solidFill>
                  <a:srgbClr val="FF0000"/>
                </a:solidFill>
              </a:rPr>
              <a:t>Website: One-stop Shop for all things “pitching”</a:t>
            </a:r>
          </a:p>
        </p:txBody>
      </p:sp>
      <p:sp>
        <p:nvSpPr>
          <p:cNvPr id="3" name="Content Placeholder 2"/>
          <p:cNvSpPr>
            <a:spLocks noGrp="1"/>
          </p:cNvSpPr>
          <p:nvPr>
            <p:ph idx="1"/>
          </p:nvPr>
        </p:nvSpPr>
        <p:spPr>
          <a:xfrm>
            <a:off x="838200" y="3259494"/>
            <a:ext cx="10515600" cy="2165946"/>
          </a:xfrm>
        </p:spPr>
        <p:txBody>
          <a:bodyPr>
            <a:normAutofit/>
          </a:bodyPr>
          <a:lstStyle/>
          <a:p>
            <a:pPr marL="0" indent="0" algn="ctr">
              <a:buNone/>
            </a:pPr>
            <a:r>
              <a:rPr lang="en-AU" sz="4800" dirty="0">
                <a:highlight>
                  <a:srgbClr val="FFFF00"/>
                </a:highlight>
                <a:hlinkClick r:id="rId2"/>
              </a:rPr>
              <a:t>http://www.pitchingresearch.com/</a:t>
            </a:r>
            <a:endParaRPr lang="en-AU" sz="4800" dirty="0">
              <a:highlight>
                <a:srgbClr val="FFFF00"/>
              </a:highlight>
            </a:endParaRPr>
          </a:p>
          <a:p>
            <a:pPr marL="0" indent="0" algn="ctr">
              <a:buNone/>
            </a:pPr>
            <a:r>
              <a:rPr lang="en-AU" sz="4800" dirty="0">
                <a:highlight>
                  <a:srgbClr val="FFFF00"/>
                </a:highlight>
              </a:rPr>
              <a:t> </a:t>
            </a:r>
          </a:p>
        </p:txBody>
      </p:sp>
      <p:sp>
        <p:nvSpPr>
          <p:cNvPr id="4" name="Slide Number Placeholder 3"/>
          <p:cNvSpPr>
            <a:spLocks noGrp="1"/>
          </p:cNvSpPr>
          <p:nvPr>
            <p:ph type="sldNum" sz="quarter" idx="12"/>
          </p:nvPr>
        </p:nvSpPr>
        <p:spPr/>
        <p:txBody>
          <a:bodyPr/>
          <a:lstStyle/>
          <a:p>
            <a:fld id="{888045C2-2A5E-9446-A2F1-C3FE2B19E8F1}" type="slidenum">
              <a:rPr lang="en-US" smtClean="0"/>
              <a:t>49</a:t>
            </a:fld>
            <a:endParaRPr lang="en-US"/>
          </a:p>
        </p:txBody>
      </p:sp>
    </p:spTree>
    <p:extLst>
      <p:ext uri="{BB962C8B-B14F-4D97-AF65-F5344CB8AC3E}">
        <p14:creationId xmlns:p14="http://schemas.microsoft.com/office/powerpoint/2010/main" val="156053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D236-571A-4E6F-A79B-9C925EA5A47C}"/>
              </a:ext>
            </a:extLst>
          </p:cNvPr>
          <p:cNvSpPr>
            <a:spLocks noGrp="1"/>
          </p:cNvSpPr>
          <p:nvPr>
            <p:ph type="title"/>
          </p:nvPr>
        </p:nvSpPr>
        <p:spPr>
          <a:xfrm>
            <a:off x="8017254" y="525439"/>
            <a:ext cx="3336545" cy="1657614"/>
          </a:xfrm>
        </p:spPr>
        <p:txBody>
          <a:bodyPr>
            <a:normAutofit/>
          </a:bodyPr>
          <a:lstStyle/>
          <a:p>
            <a:endParaRPr lang="en-AU" sz="3600" dirty="0"/>
          </a:p>
        </p:txBody>
      </p:sp>
      <p:pic>
        <p:nvPicPr>
          <p:cNvPr id="7170" name="Picture 2" descr="Macquarie University - Crunchbase School Profile &amp; Alumni">
            <a:extLst>
              <a:ext uri="{FF2B5EF4-FFF2-40B4-BE49-F238E27FC236}">
                <a16:creationId xmlns:a16="http://schemas.microsoft.com/office/drawing/2014/main" id="{B915E6E4-92EE-4984-A1AF-C9F00EB69E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7261" y="375319"/>
            <a:ext cx="3687544" cy="3558723"/>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172" name="Picture 4" descr="UQ Logo – AAAS">
            <a:extLst>
              <a:ext uri="{FF2B5EF4-FFF2-40B4-BE49-F238E27FC236}">
                <a16:creationId xmlns:a16="http://schemas.microsoft.com/office/drawing/2014/main" id="{B06F4A5C-952C-4D9E-9F1B-A55529B163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61899" y="274919"/>
            <a:ext cx="4280160" cy="212640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174" name="Picture 6" descr="Logo - University of Wollongong – UOW">
            <a:extLst>
              <a:ext uri="{FF2B5EF4-FFF2-40B4-BE49-F238E27FC236}">
                <a16:creationId xmlns:a16="http://schemas.microsoft.com/office/drawing/2014/main" id="{AA089E6E-3DA8-40EA-9991-ABF6546D32B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23845" y="2424609"/>
            <a:ext cx="3336543" cy="183088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Logo, company name&#10;&#10;Description automatically generated">
            <a:extLst>
              <a:ext uri="{FF2B5EF4-FFF2-40B4-BE49-F238E27FC236}">
                <a16:creationId xmlns:a16="http://schemas.microsoft.com/office/drawing/2014/main" id="{2F41A9ED-6996-4CC8-84F5-3BA5A3085644}"/>
              </a:ext>
            </a:extLst>
          </p:cNvPr>
          <p:cNvPicPr>
            <a:picLocks noChangeAspect="1"/>
          </p:cNvPicPr>
          <p:nvPr/>
        </p:nvPicPr>
        <p:blipFill>
          <a:blip r:embed="rId5"/>
          <a:stretch>
            <a:fillRect/>
          </a:stretch>
        </p:blipFill>
        <p:spPr>
          <a:xfrm>
            <a:off x="304291" y="4774020"/>
            <a:ext cx="2345963" cy="170866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9FE02EE3-7AD8-4210-B77D-15F7EF66E8CB}"/>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3162822" y="4962184"/>
            <a:ext cx="4364400" cy="1347321"/>
          </a:xfrm>
          <a:prstGeom prst="rect">
            <a:avLst/>
          </a:prstGeom>
          <a:noFill/>
        </p:spPr>
      </p:pic>
      <p:cxnSp>
        <p:nvCxnSpPr>
          <p:cNvPr id="81" name="Straight Connector 80">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736E943-2FA2-4F2A-87A7-AD6EEB6BCAE2}"/>
              </a:ext>
            </a:extLst>
          </p:cNvPr>
          <p:cNvSpPr>
            <a:spLocks noGrp="1"/>
          </p:cNvSpPr>
          <p:nvPr>
            <p:ph type="sldNum" sz="quarter" idx="12"/>
          </p:nvPr>
        </p:nvSpPr>
        <p:spPr>
          <a:xfrm>
            <a:off x="8610600" y="6417766"/>
            <a:ext cx="2743200" cy="365125"/>
          </a:xfrm>
        </p:spPr>
        <p:txBody>
          <a:bodyPr>
            <a:normAutofit/>
          </a:bodyPr>
          <a:lstStyle/>
          <a:p>
            <a:pPr>
              <a:spcAft>
                <a:spcPts val="600"/>
              </a:spcAft>
            </a:pPr>
            <a:fld id="{888045C2-2A5E-9446-A2F1-C3FE2B19E8F1}" type="slidenum">
              <a:rPr lang="en-US">
                <a:solidFill>
                  <a:schemeClr val="tx1">
                    <a:lumMod val="75000"/>
                    <a:lumOff val="25000"/>
                  </a:schemeClr>
                </a:solidFill>
              </a:rPr>
              <a:pPr>
                <a:spcAft>
                  <a:spcPts val="600"/>
                </a:spcAft>
              </a:pPr>
              <a:t>5</a:t>
            </a:fld>
            <a:endParaRPr lang="en-US">
              <a:solidFill>
                <a:schemeClr val="tx1">
                  <a:lumMod val="75000"/>
                  <a:lumOff val="25000"/>
                </a:schemeClr>
              </a:solidFill>
            </a:endParaRPr>
          </a:p>
        </p:txBody>
      </p:sp>
      <p:sp>
        <p:nvSpPr>
          <p:cNvPr id="14" name="Content Placeholder 2">
            <a:extLst>
              <a:ext uri="{FF2B5EF4-FFF2-40B4-BE49-F238E27FC236}">
                <a16:creationId xmlns:a16="http://schemas.microsoft.com/office/drawing/2014/main" id="{A374B05F-C385-41AA-B4F6-13C3AB42BC4F}"/>
              </a:ext>
            </a:extLst>
          </p:cNvPr>
          <p:cNvSpPr txBox="1">
            <a:spLocks/>
          </p:cNvSpPr>
          <p:nvPr/>
        </p:nvSpPr>
        <p:spPr>
          <a:xfrm>
            <a:off x="8017254" y="4642478"/>
            <a:ext cx="3336546" cy="1704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5400" dirty="0">
                <a:highlight>
                  <a:srgbClr val="FFFF00"/>
                </a:highlight>
              </a:rPr>
              <a:t>GOLD SPONSORS </a:t>
            </a:r>
          </a:p>
          <a:p>
            <a:pPr marL="0" indent="0">
              <a:buFont typeface="Arial" panose="020B0604020202020204" pitchFamily="34" charset="0"/>
              <a:buNone/>
            </a:pPr>
            <a:endParaRPr lang="en-AU" sz="2000" dirty="0"/>
          </a:p>
          <a:p>
            <a:pPr marL="0" indent="0">
              <a:buFont typeface="Arial" panose="020B0604020202020204" pitchFamily="34" charset="0"/>
              <a:buNone/>
            </a:pPr>
            <a:endParaRPr lang="en-AU" sz="2000" dirty="0"/>
          </a:p>
        </p:txBody>
      </p:sp>
    </p:spTree>
    <p:extLst>
      <p:ext uri="{BB962C8B-B14F-4D97-AF65-F5344CB8AC3E}">
        <p14:creationId xmlns:p14="http://schemas.microsoft.com/office/powerpoint/2010/main" val="651210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94D02CF3-0E20-43AF-AA7C-B3D286E23727}"/>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smtClean="0"/>
              <a:pPr defTabSz="914400">
                <a:spcAft>
                  <a:spcPts val="600"/>
                </a:spcAft>
              </a:pPr>
              <a:t>50</a:t>
            </a:fld>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12030116-BA60-4512-A534-DEA373B76350}"/>
              </a:ext>
            </a:extLst>
          </p:cNvPr>
          <p:cNvPicPr>
            <a:picLocks noGrp="1"/>
          </p:cNvPicPr>
          <p:nvPr>
            <p:ph idx="1"/>
          </p:nvPr>
        </p:nvPicPr>
        <p:blipFill>
          <a:blip r:embed="rId2" cstate="print">
            <a:extLst>
              <a:ext uri="{28A0092B-C50C-407E-A947-70E740481C1C}">
                <a14:useLocalDpi xmlns:a14="http://schemas.microsoft.com/office/drawing/2010/main"/>
              </a:ext>
            </a:extLst>
          </a:blip>
          <a:stretch>
            <a:fillRect/>
          </a:stretch>
        </p:blipFill>
        <p:spPr>
          <a:xfrm>
            <a:off x="643467" y="1016254"/>
            <a:ext cx="10905066" cy="482549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610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7F8EF9D1-AD65-4BC3-A54F-FFFABE374D41}"/>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smtClean="0"/>
              <a:pPr defTabSz="914400">
                <a:spcAft>
                  <a:spcPts val="600"/>
                </a:spcAft>
              </a:pPr>
              <a:t>51</a:t>
            </a:fld>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434FFBB6-A1B2-4745-8A14-4D377F19718A}"/>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1394679" y="643467"/>
            <a:ext cx="94026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130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9038"/>
          </a:xfrm>
        </p:spPr>
        <p:txBody>
          <a:bodyPr>
            <a:normAutofit fontScale="90000"/>
          </a:bodyPr>
          <a:lstStyle/>
          <a:p>
            <a:r>
              <a:rPr lang="en-AU" dirty="0"/>
              <a:t>Online Library: </a:t>
            </a:r>
            <a:r>
              <a:rPr lang="en-AU" dirty="0">
                <a:hlinkClick r:id="rId2"/>
              </a:rPr>
              <a:t>https://bit.ly/29LatgM</a:t>
            </a:r>
            <a:r>
              <a:rPr lang="en-AU" dirty="0"/>
              <a:t> </a:t>
            </a:r>
          </a:p>
        </p:txBody>
      </p:sp>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11"/>
          </p:nvPr>
        </p:nvSpPr>
        <p:spPr/>
        <p:txBody>
          <a:bodyPr/>
          <a:lstStyle/>
          <a:p>
            <a:fld id="{BAF7D8E6-E477-49BE-8901-66CD05D24A92}" type="slidenum">
              <a:rPr lang="en-US" smtClean="0"/>
              <a:pPr/>
              <a:t>52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1536440"/>
            <a:ext cx="6048672" cy="491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077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b="1" dirty="0"/>
          </a:p>
        </p:txBody>
      </p:sp>
      <p:sp>
        <p:nvSpPr>
          <p:cNvPr id="3" name="Content Placeholder 2"/>
          <p:cNvSpPr>
            <a:spLocks noGrp="1"/>
          </p:cNvSpPr>
          <p:nvPr>
            <p:ph idx="1"/>
          </p:nvPr>
        </p:nvSpPr>
        <p:spPr/>
        <p:txBody>
          <a:bodyPr/>
          <a:lstStyle/>
          <a:p>
            <a:pPr marL="0" indent="0" algn="ctr">
              <a:buNone/>
            </a:pPr>
            <a:endParaRPr lang="en-AU" sz="4800" dirty="0"/>
          </a:p>
          <a:p>
            <a:pPr marL="0" indent="0" algn="ctr">
              <a:buNone/>
            </a:pPr>
            <a:r>
              <a:rPr lang="en-AU" sz="4800" b="1" dirty="0">
                <a:solidFill>
                  <a:srgbClr val="FF0000"/>
                </a:solidFill>
              </a:rPr>
              <a:t>Pitch Example(s)</a:t>
            </a:r>
          </a:p>
          <a:p>
            <a:endParaRPr lang="en-AU" dirty="0"/>
          </a:p>
        </p:txBody>
      </p:sp>
      <p:sp>
        <p:nvSpPr>
          <p:cNvPr id="4" name="Slide Number Placeholder 3"/>
          <p:cNvSpPr>
            <a:spLocks noGrp="1"/>
          </p:cNvSpPr>
          <p:nvPr>
            <p:ph type="sldNum" sz="quarter" idx="11"/>
          </p:nvPr>
        </p:nvSpPr>
        <p:spPr/>
        <p:txBody>
          <a:bodyPr/>
          <a:lstStyle/>
          <a:p>
            <a:fld id="{BAF7D8E6-E477-49BE-8901-66CD05D24A92}" type="slidenum">
              <a:rPr lang="en-US" smtClean="0"/>
              <a:pPr/>
              <a:t>53</a:t>
            </a:fld>
            <a:endParaRPr lang="en-US"/>
          </a:p>
        </p:txBody>
      </p:sp>
    </p:spTree>
    <p:custDataLst>
      <p:tags r:id="rId1"/>
    </p:custDataLst>
    <p:extLst>
      <p:ext uri="{BB962C8B-B14F-4D97-AF65-F5344CB8AC3E}">
        <p14:creationId xmlns:p14="http://schemas.microsoft.com/office/powerpoint/2010/main" val="64732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4738"/>
          </a:xfrm>
        </p:spPr>
        <p:txBody>
          <a:bodyPr>
            <a:normAutofit/>
          </a:bodyPr>
          <a:lstStyle/>
          <a:p>
            <a:r>
              <a:rPr lang="en-AU" b="1" dirty="0">
                <a:solidFill>
                  <a:srgbClr val="FF0000"/>
                </a:solidFill>
              </a:rPr>
              <a:t>Written </a:t>
            </a:r>
            <a:r>
              <a:rPr lang="en-AU" b="1" dirty="0" err="1">
                <a:solidFill>
                  <a:srgbClr val="FF0000"/>
                </a:solidFill>
              </a:rPr>
              <a:t>egs</a:t>
            </a:r>
            <a:r>
              <a:rPr lang="en-AU" b="1" dirty="0">
                <a:solidFill>
                  <a:srgbClr val="FF0000"/>
                </a:solidFill>
              </a:rPr>
              <a:t> from UQ Comps 2015-2018</a:t>
            </a:r>
          </a:p>
        </p:txBody>
      </p:sp>
      <p:sp>
        <p:nvSpPr>
          <p:cNvPr id="3" name="Content Placeholder 2"/>
          <p:cNvSpPr>
            <a:spLocks noGrp="1"/>
          </p:cNvSpPr>
          <p:nvPr>
            <p:ph idx="1"/>
          </p:nvPr>
        </p:nvSpPr>
        <p:spPr>
          <a:xfrm>
            <a:off x="442761" y="1323704"/>
            <a:ext cx="11588817" cy="4853260"/>
          </a:xfrm>
        </p:spPr>
        <p:txBody>
          <a:bodyPr>
            <a:normAutofit fontScale="92500" lnSpcReduction="10000"/>
          </a:bodyPr>
          <a:lstStyle/>
          <a:p>
            <a:pPr lvl="0"/>
            <a:r>
              <a:rPr lang="en-AU" dirty="0"/>
              <a:t>Faff, Robert W., Chelsea Gill, Jon McCullough, Jae-</a:t>
            </a:r>
            <a:r>
              <a:rPr lang="en-AU" dirty="0" err="1"/>
              <a:t>Eun</a:t>
            </a:r>
            <a:r>
              <a:rPr lang="en-AU" dirty="0"/>
              <a:t> Noh, </a:t>
            </a:r>
            <a:r>
              <a:rPr lang="en-AU" dirty="0" err="1"/>
              <a:t>Siti</a:t>
            </a:r>
            <a:r>
              <a:rPr lang="en-AU" dirty="0"/>
              <a:t> </a:t>
            </a:r>
            <a:r>
              <a:rPr lang="en-AU" dirty="0" err="1"/>
              <a:t>Nur</a:t>
            </a:r>
            <a:r>
              <a:rPr lang="en-AU" dirty="0"/>
              <a:t> </a:t>
            </a:r>
            <a:r>
              <a:rPr lang="en-AU" dirty="0" err="1"/>
              <a:t>Diyana</a:t>
            </a:r>
            <a:r>
              <a:rPr lang="en-AU" dirty="0"/>
              <a:t> Mahmud, </a:t>
            </a:r>
            <a:r>
              <a:rPr lang="en-AU" dirty="0" err="1"/>
              <a:t>Nakazinga</a:t>
            </a:r>
            <a:r>
              <a:rPr lang="en-AU" dirty="0"/>
              <a:t> </a:t>
            </a:r>
            <a:r>
              <a:rPr lang="en-AU" dirty="0" err="1"/>
              <a:t>Ndugwa</a:t>
            </a:r>
            <a:r>
              <a:rPr lang="en-AU" dirty="0"/>
              <a:t>, Patricia Eats, Sara </a:t>
            </a:r>
            <a:r>
              <a:rPr lang="en-AU" dirty="0" err="1"/>
              <a:t>Ghorbani</a:t>
            </a:r>
            <a:r>
              <a:rPr lang="en-AU" dirty="0"/>
              <a:t> </a:t>
            </a:r>
            <a:r>
              <a:rPr lang="en-AU" dirty="0" err="1"/>
              <a:t>Gorji</a:t>
            </a:r>
            <a:r>
              <a:rPr lang="en-AU" dirty="0"/>
              <a:t>, (2017), “Book of Pitches: UQAPS </a:t>
            </a:r>
            <a:r>
              <a:rPr lang="en-AU" dirty="0">
                <a:solidFill>
                  <a:srgbClr val="FF0000"/>
                </a:solidFill>
              </a:rPr>
              <a:t>2015</a:t>
            </a:r>
            <a:r>
              <a:rPr lang="en-AU" dirty="0"/>
              <a:t> Pitching Research Competition Final”. Available at SSRN: </a:t>
            </a:r>
            <a:r>
              <a:rPr lang="en-AU" u="sng" dirty="0">
                <a:hlinkClick r:id="rId2"/>
              </a:rPr>
              <a:t>https://ssrn.com/abstract=2953842</a:t>
            </a:r>
            <a:r>
              <a:rPr lang="en-AU" dirty="0"/>
              <a:t> </a:t>
            </a:r>
          </a:p>
          <a:p>
            <a:r>
              <a:rPr lang="en-AU" dirty="0"/>
              <a:t>Faff, Robert W., </a:t>
            </a:r>
            <a:r>
              <a:rPr lang="en-AU" dirty="0" err="1"/>
              <a:t>Babakhani</a:t>
            </a:r>
            <a:r>
              <a:rPr lang="en-AU" dirty="0"/>
              <a:t>, </a:t>
            </a:r>
            <a:r>
              <a:rPr lang="en-AU" dirty="0" err="1"/>
              <a:t>Nazila</a:t>
            </a:r>
            <a:r>
              <a:rPr lang="en-AU" dirty="0"/>
              <a:t>, </a:t>
            </a:r>
            <a:r>
              <a:rPr lang="en-AU" dirty="0" err="1"/>
              <a:t>Dallest</a:t>
            </a:r>
            <a:r>
              <a:rPr lang="en-AU" dirty="0"/>
              <a:t>, Kathy, Daunt, Lisa, Foley, Gabe, O'Brien, Shari and Tran, Tran Le </a:t>
            </a:r>
            <a:r>
              <a:rPr lang="en-AU" dirty="0" err="1"/>
              <a:t>Nghi</a:t>
            </a:r>
            <a:r>
              <a:rPr lang="en-AU" dirty="0"/>
              <a:t>, (2017), “Book of Pitches: UQAPS </a:t>
            </a:r>
            <a:r>
              <a:rPr lang="en-AU" dirty="0">
                <a:solidFill>
                  <a:srgbClr val="FF0000"/>
                </a:solidFill>
              </a:rPr>
              <a:t>2016</a:t>
            </a:r>
            <a:r>
              <a:rPr lang="en-AU" dirty="0"/>
              <a:t> Pitching Research Competition Final” Available at SSRN: </a:t>
            </a:r>
            <a:r>
              <a:rPr lang="en-AU" u="sng" dirty="0">
                <a:hlinkClick r:id="rId3"/>
              </a:rPr>
              <a:t>https://ssrn.com/abstract=2967736</a:t>
            </a:r>
            <a:endParaRPr lang="en-AU" u="sng" dirty="0"/>
          </a:p>
          <a:p>
            <a:r>
              <a:rPr lang="en-AU" dirty="0"/>
              <a:t>Faff, Robert W. and </a:t>
            </a:r>
            <a:r>
              <a:rPr lang="en-AU" dirty="0" err="1"/>
              <a:t>Balaji</a:t>
            </a:r>
            <a:r>
              <a:rPr lang="en-AU" dirty="0"/>
              <a:t>, </a:t>
            </a:r>
            <a:r>
              <a:rPr lang="en-AU" dirty="0" err="1"/>
              <a:t>Arun</a:t>
            </a:r>
            <a:r>
              <a:rPr lang="en-AU" dirty="0"/>
              <a:t> and Downing, Cerys and </a:t>
            </a:r>
            <a:r>
              <a:rPr lang="en-AU" dirty="0" err="1"/>
              <a:t>Jeong</a:t>
            </a:r>
            <a:r>
              <a:rPr lang="en-AU" dirty="0"/>
              <a:t>, </a:t>
            </a:r>
            <a:r>
              <a:rPr lang="en-AU" dirty="0" err="1"/>
              <a:t>Daeul</a:t>
            </a:r>
            <a:r>
              <a:rPr lang="en-AU" dirty="0"/>
              <a:t> and </a:t>
            </a:r>
            <a:r>
              <a:rPr lang="en-AU" dirty="0" err="1"/>
              <a:t>Salehudin</a:t>
            </a:r>
            <a:r>
              <a:rPr lang="en-AU" dirty="0"/>
              <a:t>, Imam and </a:t>
            </a:r>
            <a:r>
              <a:rPr lang="en-AU" dirty="0" err="1"/>
              <a:t>Vear</a:t>
            </a:r>
            <a:r>
              <a:rPr lang="en-AU" dirty="0"/>
              <a:t>, Natalie, (2018), “Book of Pitches: </a:t>
            </a:r>
            <a:r>
              <a:rPr lang="en-AU" dirty="0" err="1"/>
              <a:t>Uqaps</a:t>
            </a:r>
            <a:r>
              <a:rPr lang="en-AU" dirty="0"/>
              <a:t> </a:t>
            </a:r>
            <a:r>
              <a:rPr lang="en-AU" dirty="0">
                <a:solidFill>
                  <a:srgbClr val="FF0000"/>
                </a:solidFill>
              </a:rPr>
              <a:t>2017</a:t>
            </a:r>
            <a:r>
              <a:rPr lang="en-AU" dirty="0"/>
              <a:t> Pitching Research Competition Final” Available at SSRN: </a:t>
            </a:r>
            <a:r>
              <a:rPr lang="en-AU" u="sng" dirty="0">
                <a:hlinkClick r:id="rId4"/>
              </a:rPr>
              <a:t>https://ssrn.com/abstract=3192996</a:t>
            </a:r>
            <a:r>
              <a:rPr lang="en-AU" dirty="0"/>
              <a:t> </a:t>
            </a:r>
          </a:p>
          <a:p>
            <a:r>
              <a:rPr lang="en-AU" dirty="0"/>
              <a:t>Faff, Robert W., Cave, Danielle, </a:t>
            </a:r>
            <a:r>
              <a:rPr lang="en-AU" dirty="0" err="1"/>
              <a:t>Flintoff</a:t>
            </a:r>
            <a:r>
              <a:rPr lang="en-AU" dirty="0"/>
              <a:t>, Jonathan, </a:t>
            </a:r>
            <a:r>
              <a:rPr lang="en-AU" dirty="0" err="1"/>
              <a:t>Manchery</a:t>
            </a:r>
            <a:r>
              <a:rPr lang="en-AU" dirty="0"/>
              <a:t>, </a:t>
            </a:r>
            <a:r>
              <a:rPr lang="en-AU" dirty="0" err="1"/>
              <a:t>Nithin</a:t>
            </a:r>
            <a:r>
              <a:rPr lang="en-AU" dirty="0"/>
              <a:t> and </a:t>
            </a:r>
            <a:r>
              <a:rPr lang="en-AU" dirty="0" err="1"/>
              <a:t>Zaun</a:t>
            </a:r>
            <a:r>
              <a:rPr lang="en-AU" dirty="0"/>
              <a:t>, Jane, Book of Pitches: </a:t>
            </a:r>
            <a:r>
              <a:rPr lang="en-AU" dirty="0">
                <a:solidFill>
                  <a:srgbClr val="FF0000"/>
                </a:solidFill>
              </a:rPr>
              <a:t>2018</a:t>
            </a:r>
            <a:r>
              <a:rPr lang="en-AU" dirty="0"/>
              <a:t> UQ Pitching Research Competition Final (June 7, 2019). Available at SSRN: </a:t>
            </a:r>
            <a:r>
              <a:rPr lang="en-AU" u="sng" dirty="0">
                <a:hlinkClick r:id="rId5"/>
              </a:rPr>
              <a:t>https://ssrn.com/abstract=3400510</a:t>
            </a:r>
            <a:r>
              <a:rPr lang="en-AU" dirty="0"/>
              <a:t> </a:t>
            </a:r>
          </a:p>
          <a:p>
            <a:endParaRPr lang="en-AU" dirty="0"/>
          </a:p>
        </p:txBody>
      </p:sp>
      <p:sp>
        <p:nvSpPr>
          <p:cNvPr id="4" name="Slide Number Placeholder 3"/>
          <p:cNvSpPr>
            <a:spLocks noGrp="1"/>
          </p:cNvSpPr>
          <p:nvPr>
            <p:ph type="sldNum" sz="quarter" idx="12"/>
          </p:nvPr>
        </p:nvSpPr>
        <p:spPr/>
        <p:txBody>
          <a:bodyPr/>
          <a:lstStyle/>
          <a:p>
            <a:fld id="{888045C2-2A5E-9446-A2F1-C3FE2B19E8F1}" type="slidenum">
              <a:rPr lang="en-US" smtClean="0"/>
              <a:t>54</a:t>
            </a:fld>
            <a:endParaRPr lang="en-US"/>
          </a:p>
        </p:txBody>
      </p:sp>
    </p:spTree>
    <p:extLst>
      <p:ext uri="{BB962C8B-B14F-4D97-AF65-F5344CB8AC3E}">
        <p14:creationId xmlns:p14="http://schemas.microsoft.com/office/powerpoint/2010/main" val="914342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F4DB72-BA01-4B77-850C-0A64CFD5D1AA}"/>
              </a:ext>
            </a:extLst>
          </p:cNvPr>
          <p:cNvGraphicFramePr>
            <a:graphicFrameLocks noGrp="1"/>
          </p:cNvGraphicFramePr>
          <p:nvPr>
            <p:ph idx="1"/>
            <p:extLst>
              <p:ext uri="{D42A27DB-BD31-4B8C-83A1-F6EECF244321}">
                <p14:modId xmlns:p14="http://schemas.microsoft.com/office/powerpoint/2010/main" val="2994041721"/>
              </p:ext>
            </p:extLst>
          </p:nvPr>
        </p:nvGraphicFramePr>
        <p:xfrm>
          <a:off x="193040" y="351154"/>
          <a:ext cx="11805920" cy="6321945"/>
        </p:xfrm>
        <a:graphic>
          <a:graphicData uri="http://schemas.openxmlformats.org/drawingml/2006/table">
            <a:tbl>
              <a:tblPr firstRow="1" firstCol="1" bandRow="1"/>
              <a:tblGrid>
                <a:gridCol w="2938784">
                  <a:extLst>
                    <a:ext uri="{9D8B030D-6E8A-4147-A177-3AD203B41FA5}">
                      <a16:colId xmlns:a16="http://schemas.microsoft.com/office/drawing/2014/main" val="2887320294"/>
                    </a:ext>
                  </a:extLst>
                </a:gridCol>
                <a:gridCol w="2456322">
                  <a:extLst>
                    <a:ext uri="{9D8B030D-6E8A-4147-A177-3AD203B41FA5}">
                      <a16:colId xmlns:a16="http://schemas.microsoft.com/office/drawing/2014/main" val="86593589"/>
                    </a:ext>
                  </a:extLst>
                </a:gridCol>
                <a:gridCol w="3480494">
                  <a:extLst>
                    <a:ext uri="{9D8B030D-6E8A-4147-A177-3AD203B41FA5}">
                      <a16:colId xmlns:a16="http://schemas.microsoft.com/office/drawing/2014/main" val="2283110323"/>
                    </a:ext>
                  </a:extLst>
                </a:gridCol>
                <a:gridCol w="2930320">
                  <a:extLst>
                    <a:ext uri="{9D8B030D-6E8A-4147-A177-3AD203B41FA5}">
                      <a16:colId xmlns:a16="http://schemas.microsoft.com/office/drawing/2014/main" val="3200574835"/>
                    </a:ext>
                  </a:extLst>
                </a:gridCol>
              </a:tblGrid>
              <a:tr h="276087">
                <a:tc>
                  <a:txBody>
                    <a:bodyPr/>
                    <a:lstStyle/>
                    <a:p>
                      <a:pPr>
                        <a:lnSpc>
                          <a:spcPct val="107000"/>
                        </a:lnSpc>
                        <a:spcAft>
                          <a:spcPts val="800"/>
                        </a:spcAft>
                      </a:pPr>
                      <a:r>
                        <a:rPr lang="en-AU" sz="1600" b="1">
                          <a:effectLst/>
                          <a:latin typeface="Times New Roman" panose="02020603050405020304" pitchFamily="18" charset="0"/>
                          <a:ea typeface="Calibri" panose="020F0502020204030204" pitchFamily="34" charset="0"/>
                          <a:cs typeface="Times New Roman" panose="02020603050405020304" pitchFamily="18" charset="0"/>
                        </a:rPr>
                        <a:t>Video Presenter(s)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b="1">
                          <a:effectLst/>
                          <a:latin typeface="Times New Roman" panose="02020603050405020304" pitchFamily="18" charset="0"/>
                          <a:ea typeface="Calibri" panose="020F0502020204030204" pitchFamily="34" charset="0"/>
                          <a:cs typeface="Times New Roman" panose="02020603050405020304" pitchFamily="18" charset="0"/>
                        </a:rPr>
                        <a:t>Year</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b="1" dirty="0">
                          <a:effectLst/>
                          <a:latin typeface="Times New Roman" panose="02020603050405020304" pitchFamily="18" charset="0"/>
                          <a:ea typeface="Calibri" panose="020F0502020204030204" pitchFamily="34" charset="0"/>
                          <a:cs typeface="Times New Roman" panose="02020603050405020304" pitchFamily="18" charset="0"/>
                        </a:rPr>
                        <a:t>weblink</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b="1">
                          <a:effectLst/>
                          <a:latin typeface="Times New Roman" panose="02020603050405020304" pitchFamily="18" charset="0"/>
                          <a:ea typeface="Calibri" panose="020F0502020204030204" pitchFamily="34" charset="0"/>
                          <a:cs typeface="Times New Roman" panose="02020603050405020304" pitchFamily="18" charset="0"/>
                        </a:rPr>
                        <a:t>Video duration</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234597"/>
                  </a:ext>
                </a:extLst>
              </a:tr>
              <a:tr h="276087">
                <a:tc gridSpan="4">
                  <a:txBody>
                    <a:bodyPr/>
                    <a:lstStyle/>
                    <a:p>
                      <a:pPr>
                        <a:lnSpc>
                          <a:spcPct val="107000"/>
                        </a:lnSpc>
                        <a:spcAft>
                          <a:spcPts val="800"/>
                        </a:spcAft>
                      </a:pPr>
                      <a:r>
                        <a:rPr lang="en-A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Panel A: Marketing</a:t>
                      </a:r>
                      <a:endParaRPr lang="en-A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731997899"/>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Imam Salehudin</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dirty="0">
                          <a:effectLst/>
                          <a:latin typeface="Times New Roman" panose="02020603050405020304" pitchFamily="18" charset="0"/>
                          <a:ea typeface="Calibri" panose="020F0502020204030204" pitchFamily="34" charset="0"/>
                          <a:cs typeface="Times New Roman" panose="02020603050405020304" pitchFamily="18" charset="0"/>
                        </a:rPr>
                        <a:t>2017</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https://youtu.be/XYYYxgIsHCs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10 minutes 15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183883"/>
                  </a:ext>
                </a:extLst>
              </a:tr>
              <a:tr h="276087">
                <a:tc gridSpan="4">
                  <a:txBody>
                    <a:bodyPr/>
                    <a:lstStyle/>
                    <a:p>
                      <a:pPr>
                        <a:lnSpc>
                          <a:spcPct val="107000"/>
                        </a:lnSpc>
                        <a:spcAft>
                          <a:spcPts val="800"/>
                        </a:spcAft>
                      </a:pPr>
                      <a:r>
                        <a:rPr lang="en-A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Panel B: Tourism</a:t>
                      </a:r>
                      <a:endParaRPr lang="en-A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71941215"/>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Chelsea Gill (Runner-up)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hlinkClick r:id="rId3"/>
                        </a:rPr>
                        <a:t>https://bit.ly/2WRJiKw</a:t>
                      </a:r>
                      <a:r>
                        <a:rPr lang="en-AU"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13 minutes 04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46229"/>
                  </a:ext>
                </a:extLst>
              </a:tr>
              <a:tr h="276087">
                <a:tc>
                  <a:txBody>
                    <a:bodyPr/>
                    <a:lstStyle/>
                    <a:p>
                      <a:pPr>
                        <a:lnSpc>
                          <a:spcPct val="107000"/>
                        </a:lnSpc>
                        <a:spcAft>
                          <a:spcPts val="800"/>
                        </a:spcAft>
                      </a:pPr>
                      <a:r>
                        <a:rPr lang="en-AU" sz="1600" dirty="0" err="1">
                          <a:effectLst/>
                          <a:latin typeface="Times New Roman" panose="02020603050405020304" pitchFamily="18" charset="0"/>
                          <a:ea typeface="Calibri" panose="020F0502020204030204" pitchFamily="34" charset="0"/>
                          <a:cs typeface="Times New Roman" panose="02020603050405020304" pitchFamily="18" charset="0"/>
                        </a:rPr>
                        <a:t>Nazila</a:t>
                      </a:r>
                      <a:r>
                        <a:rPr lang="en-A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1600" dirty="0" err="1">
                          <a:effectLst/>
                          <a:latin typeface="Times New Roman" panose="02020603050405020304" pitchFamily="18" charset="0"/>
                          <a:ea typeface="Calibri" panose="020F0502020204030204" pitchFamily="34" charset="0"/>
                          <a:cs typeface="Times New Roman" panose="02020603050405020304" pitchFamily="18" charset="0"/>
                        </a:rPr>
                        <a:t>Babakhani</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http://bit.ly/2o7jbJs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9 minutes 01 second</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171237"/>
                  </a:ext>
                </a:extLst>
              </a:tr>
              <a:tr h="276087">
                <a:tc gridSpan="4">
                  <a:txBody>
                    <a:bodyPr/>
                    <a:lstStyle/>
                    <a:p>
                      <a:pPr>
                        <a:lnSpc>
                          <a:spcPct val="107000"/>
                        </a:lnSpc>
                        <a:spcAft>
                          <a:spcPts val="800"/>
                        </a:spcAft>
                      </a:pPr>
                      <a:r>
                        <a:rPr lang="en-A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Panel C: Science</a:t>
                      </a:r>
                      <a:endParaRPr lang="en-A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369340662"/>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Sara Ghorbani Gorji</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b="0" i="0" u="sng" strike="noStrike" kern="1200" dirty="0">
                          <a:solidFill>
                            <a:schemeClr val="tx1"/>
                          </a:solidFill>
                          <a:effectLst/>
                          <a:latin typeface="Times New Roman" panose="02020603050405020304" pitchFamily="18" charset="0"/>
                          <a:ea typeface="+mn-ea"/>
                          <a:cs typeface="Times New Roman" panose="02020603050405020304" pitchFamily="18" charset="0"/>
                          <a:hlinkClick r:id="rId5"/>
                        </a:rPr>
                        <a:t>https://bit.ly/3zGqeNR</a:t>
                      </a:r>
                      <a:r>
                        <a:rPr lang="en-AU" sz="1600" b="0" i="0" u="sng"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AU"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A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11 minutes 06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289666"/>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Gabe Foley (Runner-up)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http://bit.ly/2olzYrF</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10 minutes 17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01892"/>
                  </a:ext>
                </a:extLst>
              </a:tr>
              <a:tr h="276087">
                <a:tc gridSpan="4">
                  <a:txBody>
                    <a:bodyPr/>
                    <a:lstStyle/>
                    <a:p>
                      <a:pPr>
                        <a:lnSpc>
                          <a:spcPct val="107000"/>
                        </a:lnSpc>
                        <a:spcAft>
                          <a:spcPts val="800"/>
                        </a:spcAft>
                      </a:pPr>
                      <a:r>
                        <a:rPr lang="en-A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Panel D: Medicine and Health </a:t>
                      </a:r>
                      <a:endParaRPr lang="en-A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61440303"/>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Zina Ndugwa (Runner-up)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2015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b="0" i="0" u="sng" strike="noStrike" kern="1200" dirty="0">
                          <a:solidFill>
                            <a:schemeClr val="tx1"/>
                          </a:solidFill>
                          <a:effectLst/>
                          <a:latin typeface="Times New Roman" panose="02020603050405020304" pitchFamily="18" charset="0"/>
                          <a:ea typeface="+mn-ea"/>
                          <a:cs typeface="Times New Roman" panose="02020603050405020304" pitchFamily="18" charset="0"/>
                          <a:hlinkClick r:id="rId7"/>
                        </a:rPr>
                        <a:t>https://bit.ly/3jFweRm</a:t>
                      </a:r>
                      <a:r>
                        <a:rPr lang="en-AU" sz="1600" b="0" i="0" u="sng"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A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12 minutes 34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444213"/>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Shari O'Brien (Winner)</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http://bit.ly/2nY34RI</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9 minutes 26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792675"/>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Kathy Dallest (2</a:t>
                      </a:r>
                      <a:r>
                        <a:rPr lang="en-AU" sz="1600" baseline="30000">
                          <a:effectLst/>
                          <a:latin typeface="Times New Roman" panose="02020603050405020304" pitchFamily="18" charset="0"/>
                          <a:ea typeface="Calibri" panose="020F0502020204030204" pitchFamily="34" charset="0"/>
                          <a:cs typeface="Times New Roman" panose="02020603050405020304" pitchFamily="18" charset="0"/>
                        </a:rPr>
                        <a:t>nd</a:t>
                      </a:r>
                      <a:r>
                        <a:rPr lang="en-AU" sz="1600">
                          <a:effectLst/>
                          <a:latin typeface="Times New Roman" panose="02020603050405020304" pitchFamily="18" charset="0"/>
                          <a:ea typeface="Calibri" panose="020F0502020204030204" pitchFamily="34" charset="0"/>
                          <a:cs typeface="Times New Roman" panose="02020603050405020304" pitchFamily="18" charset="0"/>
                        </a:rPr>
                        <a:t> Runner-up)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http://bit.ly/2o7Doiu</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10 minutes 54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36642"/>
                  </a:ext>
                </a:extLst>
              </a:tr>
              <a:tr h="276087">
                <a:tc>
                  <a:txBody>
                    <a:bodyPr/>
                    <a:lstStyle/>
                    <a:p>
                      <a:pPr>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Kyna Conn (Winner)</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https://youtu.be/gSkZdcNeilo</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10 minutes 19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424894"/>
                  </a:ext>
                </a:extLst>
              </a:tr>
              <a:tr h="276087">
                <a:tc>
                  <a:txBody>
                    <a:bodyPr/>
                    <a:lstStyle/>
                    <a:p>
                      <a:pPr>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Natalie Vear </a:t>
                      </a:r>
                      <a:r>
                        <a:rPr lang="en-AU" sz="1600">
                          <a:effectLst/>
                          <a:latin typeface="Times New Roman" panose="02020603050405020304" pitchFamily="18" charset="0"/>
                          <a:ea typeface="Calibri" panose="020F0502020204030204" pitchFamily="34" charset="0"/>
                          <a:cs typeface="Times New Roman" panose="02020603050405020304" pitchFamily="18" charset="0"/>
                        </a:rPr>
                        <a:t>(2</a:t>
                      </a:r>
                      <a:r>
                        <a:rPr lang="en-AU" sz="1600" baseline="30000">
                          <a:effectLst/>
                          <a:latin typeface="Times New Roman" panose="02020603050405020304" pitchFamily="18" charset="0"/>
                          <a:ea typeface="Calibri" panose="020F0502020204030204" pitchFamily="34" charset="0"/>
                          <a:cs typeface="Times New Roman" panose="02020603050405020304" pitchFamily="18" charset="0"/>
                        </a:rPr>
                        <a:t>nd</a:t>
                      </a:r>
                      <a:r>
                        <a:rPr lang="en-AU" sz="1600">
                          <a:effectLst/>
                          <a:latin typeface="Times New Roman" panose="02020603050405020304" pitchFamily="18" charset="0"/>
                          <a:ea typeface="Calibri" panose="020F0502020204030204" pitchFamily="34" charset="0"/>
                          <a:cs typeface="Times New Roman" panose="02020603050405020304" pitchFamily="18" charset="0"/>
                        </a:rPr>
                        <a:t> Runner-up)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https://youtu.be/lxX3JidkRS0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8 minutes 54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701728"/>
                  </a:ext>
                </a:extLst>
              </a:tr>
              <a:tr h="276087">
                <a:tc>
                  <a:txBody>
                    <a:bodyPr/>
                    <a:lstStyle/>
                    <a:p>
                      <a:pPr>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Cerys Downing (Runner-up)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https://youtu.be/sWOE2AZDYVI</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9 minutes 40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631154"/>
                  </a:ext>
                </a:extLst>
              </a:tr>
              <a:tr h="276087">
                <a:tc>
                  <a:txBody>
                    <a:bodyPr/>
                    <a:lstStyle/>
                    <a:p>
                      <a:pPr>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Arun Balaji</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3"/>
                        </a:rPr>
                        <a:t>https://youtu.be/KMAh94ycmwc</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8 minutes 45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730442"/>
                  </a:ext>
                </a:extLst>
              </a:tr>
              <a:tr h="276087">
                <a:tc gridSpan="4">
                  <a:txBody>
                    <a:bodyPr/>
                    <a:lstStyle/>
                    <a:p>
                      <a:pPr>
                        <a:lnSpc>
                          <a:spcPct val="107000"/>
                        </a:lnSpc>
                        <a:spcAft>
                          <a:spcPts val="800"/>
                        </a:spcAft>
                      </a:pPr>
                      <a:r>
                        <a:rPr lang="en-A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Panel E: Humanities and Social Science </a:t>
                      </a:r>
                      <a:endParaRPr lang="en-A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04439742"/>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Jae-eun Noh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b="0" i="0" u="sng" strike="noStrike" kern="1200" dirty="0">
                          <a:solidFill>
                            <a:schemeClr val="tx1"/>
                          </a:solidFill>
                          <a:effectLst/>
                          <a:latin typeface="Times New Roman" panose="02020603050405020304" pitchFamily="18" charset="0"/>
                          <a:ea typeface="+mn-ea"/>
                          <a:cs typeface="Times New Roman" panose="02020603050405020304" pitchFamily="18" charset="0"/>
                          <a:hlinkClick r:id="rId14"/>
                        </a:rPr>
                        <a:t>https://bit.ly/3kMem6I</a:t>
                      </a:r>
                      <a:r>
                        <a:rPr lang="en-AU" sz="1600" b="0" i="0" u="sng"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A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12 minutes 39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655924"/>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Siti Nur Diyana Mahmud</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b="0" i="0" u="sng" strike="noStrike" kern="1200" dirty="0">
                          <a:solidFill>
                            <a:schemeClr val="tx1"/>
                          </a:solidFill>
                          <a:effectLst/>
                          <a:latin typeface="Times New Roman" panose="02020603050405020304" pitchFamily="18" charset="0"/>
                          <a:ea typeface="+mn-ea"/>
                          <a:cs typeface="Times New Roman" panose="02020603050405020304" pitchFamily="18" charset="0"/>
                          <a:hlinkClick r:id="rId15"/>
                        </a:rPr>
                        <a:t>https://bit.ly/3t8XHOt</a:t>
                      </a:r>
                      <a:r>
                        <a:rPr lang="en-AU"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A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12 minutes 55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228120"/>
                  </a:ext>
                </a:extLst>
              </a:tr>
              <a:tr h="276087">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Tran Le Nghi Tran</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6"/>
                        </a:rPr>
                        <a:t>http://bit.ly/2nVq6rW</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10 minutes 54 seconds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438654"/>
                  </a:ext>
                </a:extLst>
              </a:tr>
              <a:tr h="276087">
                <a:tc gridSpan="4">
                  <a:txBody>
                    <a:bodyPr/>
                    <a:lstStyle/>
                    <a:p>
                      <a:pPr>
                        <a:lnSpc>
                          <a:spcPct val="107000"/>
                        </a:lnSpc>
                        <a:spcAft>
                          <a:spcPts val="800"/>
                        </a:spcAft>
                      </a:pPr>
                      <a:r>
                        <a:rPr lang="en-A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Panel F: Engineering</a:t>
                      </a:r>
                      <a:endParaRPr lang="en-A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84078570"/>
                  </a:ext>
                </a:extLst>
              </a:tr>
              <a:tr h="144059">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Jon McCullough (Winner)</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a:effectLst/>
                          <a:latin typeface="Times New Roman" panose="02020603050405020304" pitchFamily="18" charset="0"/>
                          <a:ea typeface="Calibri" panose="020F0502020204030204" pitchFamily="34" charset="0"/>
                          <a:cs typeface="Times New Roman" panose="02020603050405020304" pitchFamily="18" charset="0"/>
                        </a:rPr>
                        <a:t>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b="0" i="0" u="sng" strike="noStrike" kern="1200" dirty="0">
                          <a:solidFill>
                            <a:schemeClr val="tx1"/>
                          </a:solidFill>
                          <a:effectLst/>
                          <a:latin typeface="Times New Roman" panose="02020603050405020304" pitchFamily="18" charset="0"/>
                          <a:ea typeface="+mn-ea"/>
                          <a:cs typeface="Times New Roman" panose="02020603050405020304" pitchFamily="18" charset="0"/>
                          <a:hlinkClick r:id="rId17"/>
                        </a:rPr>
                        <a:t>https://bit.ly/3zNeA3O</a:t>
                      </a:r>
                      <a:r>
                        <a:rPr lang="en-AU" sz="16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A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600" dirty="0">
                          <a:effectLst/>
                          <a:latin typeface="Times New Roman" panose="02020603050405020304" pitchFamily="18" charset="0"/>
                          <a:ea typeface="Calibri" panose="020F0502020204030204" pitchFamily="34" charset="0"/>
                          <a:cs typeface="Times New Roman" panose="02020603050405020304" pitchFamily="18" charset="0"/>
                        </a:rPr>
                        <a:t>13 minutes 48 seconds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975805"/>
                  </a:ext>
                </a:extLst>
              </a:tr>
            </a:tbl>
          </a:graphicData>
        </a:graphic>
      </p:graphicFrame>
      <p:sp>
        <p:nvSpPr>
          <p:cNvPr id="4" name="Slide Number Placeholder 3">
            <a:extLst>
              <a:ext uri="{FF2B5EF4-FFF2-40B4-BE49-F238E27FC236}">
                <a16:creationId xmlns:a16="http://schemas.microsoft.com/office/drawing/2014/main" id="{A1A8B2C8-3A19-49F3-BF0E-B805C18D4ABE}"/>
              </a:ext>
            </a:extLst>
          </p:cNvPr>
          <p:cNvSpPr>
            <a:spLocks noGrp="1"/>
          </p:cNvSpPr>
          <p:nvPr>
            <p:ph type="sldNum" sz="quarter" idx="12"/>
          </p:nvPr>
        </p:nvSpPr>
        <p:spPr/>
        <p:txBody>
          <a:bodyPr/>
          <a:lstStyle/>
          <a:p>
            <a:fld id="{888045C2-2A5E-9446-A2F1-C3FE2B19E8F1}" type="slidenum">
              <a:rPr lang="en-US" smtClean="0"/>
              <a:t>55</a:t>
            </a:fld>
            <a:endParaRPr lang="en-US"/>
          </a:p>
        </p:txBody>
      </p:sp>
    </p:spTree>
    <p:extLst>
      <p:ext uri="{BB962C8B-B14F-4D97-AF65-F5344CB8AC3E}">
        <p14:creationId xmlns:p14="http://schemas.microsoft.com/office/powerpoint/2010/main" val="1761027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A23ED49-F6D4-1347-8DE7-0574CE0078FF}"/>
              </a:ext>
            </a:extLst>
          </p:cNvPr>
          <p:cNvSpPr>
            <a:spLocks noGrp="1"/>
          </p:cNvSpPr>
          <p:nvPr>
            <p:ph type="title"/>
          </p:nvPr>
        </p:nvSpPr>
        <p:spPr/>
        <p:txBody>
          <a:bodyPr/>
          <a:lstStyle/>
          <a:p>
            <a:r>
              <a:rPr lang="en-AU" b="1" dirty="0">
                <a:latin typeface="Calibri" panose="020F0502020204030204" pitchFamily="34" charset="0"/>
                <a:cs typeface="Calibri" panose="020F0502020204030204" pitchFamily="34" charset="0"/>
              </a:rPr>
              <a:t>2017 </a:t>
            </a:r>
            <a:r>
              <a:rPr lang="en-AU" b="1" dirty="0" err="1">
                <a:latin typeface="Calibri" panose="020F0502020204030204" pitchFamily="34" charset="0"/>
                <a:cs typeface="Calibri" panose="020F0502020204030204" pitchFamily="34" charset="0"/>
              </a:rPr>
              <a:t>UQuAPS</a:t>
            </a:r>
            <a:r>
              <a:rPr lang="en-AU" b="1" dirty="0">
                <a:latin typeface="Calibri" panose="020F0502020204030204" pitchFamily="34" charset="0"/>
                <a:cs typeface="Calibri" panose="020F0502020204030204" pitchFamily="34" charset="0"/>
              </a:rPr>
              <a:t> Comp Runner Up, Cerys Downing:</a:t>
            </a:r>
            <a:endParaRPr lang="en-US" b="1" dirty="0">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lstStyle/>
          <a:p>
            <a:pPr marL="0" indent="0">
              <a:buNone/>
            </a:pPr>
            <a:r>
              <a:rPr lang="en-AU" sz="2800" dirty="0"/>
              <a:t>“Using an emerging and innovative technology, Wideband Acoustic Immittance, to diagnose conductive pathologies in school aged children”</a:t>
            </a:r>
            <a:br>
              <a:rPr lang="en-AU" dirty="0"/>
            </a:br>
            <a:endParaRPr lang="en-AU" dirty="0"/>
          </a:p>
        </p:txBody>
      </p:sp>
      <p:sp>
        <p:nvSpPr>
          <p:cNvPr id="6" name="Slide Number Placeholder 5">
            <a:extLst>
              <a:ext uri="{FF2B5EF4-FFF2-40B4-BE49-F238E27FC236}">
                <a16:creationId xmlns:a16="http://schemas.microsoft.com/office/drawing/2014/main" id="{EB5C3291-D300-1340-9662-4F65D6E5D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39676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E64B-4D8E-4C58-8B09-7E0A9BDC603F}"/>
              </a:ext>
            </a:extLst>
          </p:cNvPr>
          <p:cNvSpPr>
            <a:spLocks noGrp="1"/>
          </p:cNvSpPr>
          <p:nvPr>
            <p:ph type="title"/>
          </p:nvPr>
        </p:nvSpPr>
        <p:spPr/>
        <p:txBody>
          <a:bodyPr/>
          <a:lstStyle/>
          <a:p>
            <a:endParaRPr lang="en-AU"/>
          </a:p>
        </p:txBody>
      </p:sp>
      <p:graphicFrame>
        <p:nvGraphicFramePr>
          <p:cNvPr id="5" name="Content Placeholder 4"/>
          <p:cNvGraphicFramePr>
            <a:graphicFrameLocks noGrp="1"/>
          </p:cNvGraphicFramePr>
          <p:nvPr>
            <p:ph idx="1"/>
          </p:nvPr>
        </p:nvGraphicFramePr>
        <p:xfrm>
          <a:off x="767080" y="731648"/>
          <a:ext cx="10515599" cy="5394704"/>
        </p:xfrm>
        <a:graphic>
          <a:graphicData uri="http://schemas.openxmlformats.org/drawingml/2006/table">
            <a:tbl>
              <a:tblPr firstRow="1" firstCol="1" bandRow="1">
                <a:tableStyleId>{5C22544A-7EE6-4342-B048-85BDC9FD1C3A}</a:tableStyleId>
              </a:tblPr>
              <a:tblGrid>
                <a:gridCol w="2079435">
                  <a:extLst>
                    <a:ext uri="{9D8B030D-6E8A-4147-A177-3AD203B41FA5}">
                      <a16:colId xmlns:a16="http://schemas.microsoft.com/office/drawing/2014/main" val="4240243699"/>
                    </a:ext>
                  </a:extLst>
                </a:gridCol>
                <a:gridCol w="8436164">
                  <a:extLst>
                    <a:ext uri="{9D8B030D-6E8A-4147-A177-3AD203B41FA5}">
                      <a16:colId xmlns:a16="http://schemas.microsoft.com/office/drawing/2014/main" val="2673457240"/>
                    </a:ext>
                  </a:extLst>
                </a:gridCol>
              </a:tblGrid>
              <a:tr h="274064">
                <a:tc>
                  <a:txBody>
                    <a:bodyPr/>
                    <a:lstStyle/>
                    <a:p>
                      <a:pPr>
                        <a:lnSpc>
                          <a:spcPct val="100000"/>
                        </a:lnSpc>
                        <a:spcAft>
                          <a:spcPts val="0"/>
                        </a:spcAft>
                      </a:pPr>
                      <a:r>
                        <a:rPr lang="en-AU" sz="1600" dirty="0">
                          <a:effectLst/>
                          <a:latin typeface="+mn-lt"/>
                        </a:rPr>
                        <a:t>FOUR</a:t>
                      </a:r>
                      <a:endParaRPr lang="en-AU" sz="1600" dirty="0">
                        <a:effectLst/>
                        <a:latin typeface="+mn-lt"/>
                        <a:ea typeface="Calibri" panose="020F0502020204030204" pitchFamily="34" charset="0"/>
                        <a:cs typeface="Times New Roman" panose="02020603050405020304" pitchFamily="18" charset="0"/>
                      </a:endParaRPr>
                    </a:p>
                  </a:txBody>
                  <a:tcPr marL="63342" marR="63342" marT="0" marB="0"/>
                </a:tc>
                <a:tc>
                  <a:txBody>
                    <a:bodyPr/>
                    <a:lstStyle/>
                    <a:p>
                      <a:pPr>
                        <a:lnSpc>
                          <a:spcPct val="100000"/>
                        </a:lnSpc>
                        <a:spcAft>
                          <a:spcPts val="0"/>
                        </a:spcAft>
                      </a:pPr>
                      <a:r>
                        <a:rPr lang="en-AU" sz="1600" dirty="0">
                          <a:effectLst/>
                          <a:latin typeface="+mn-lt"/>
                        </a:rPr>
                        <a:t>Four aspects of framing the BIG picture</a:t>
                      </a:r>
                      <a:endParaRPr lang="en-AU" sz="1600" dirty="0">
                        <a:effectLst/>
                        <a:latin typeface="+mn-lt"/>
                        <a:ea typeface="Calibri" panose="020F0502020204030204" pitchFamily="34" charset="0"/>
                        <a:cs typeface="Times New Roman" panose="02020603050405020304" pitchFamily="18" charset="0"/>
                      </a:endParaRPr>
                    </a:p>
                  </a:txBody>
                  <a:tcPr marL="63342" marR="63342" marT="0" marB="0"/>
                </a:tc>
                <a:extLst>
                  <a:ext uri="{0D108BD9-81ED-4DB2-BD59-A6C34878D82A}">
                    <a16:rowId xmlns:a16="http://schemas.microsoft.com/office/drawing/2014/main" val="1836453480"/>
                  </a:ext>
                </a:extLst>
              </a:tr>
              <a:tr h="387868">
                <a:tc>
                  <a:txBody>
                    <a:bodyPr/>
                    <a:lstStyle/>
                    <a:p>
                      <a:pPr>
                        <a:lnSpc>
                          <a:spcPct val="100000"/>
                        </a:lnSpc>
                        <a:spcAft>
                          <a:spcPts val="0"/>
                        </a:spcAft>
                      </a:pPr>
                      <a:r>
                        <a:rPr lang="en-AU" sz="1600" dirty="0">
                          <a:effectLst/>
                          <a:latin typeface="+mn-lt"/>
                        </a:rPr>
                        <a:t>(A) Working Title</a:t>
                      </a:r>
                      <a:endParaRPr lang="en-AU" sz="1600" dirty="0">
                        <a:effectLst/>
                        <a:latin typeface="+mn-lt"/>
                        <a:ea typeface="Calibri" panose="020F0502020204030204" pitchFamily="34" charset="0"/>
                        <a:cs typeface="Times New Roman" panose="02020603050405020304" pitchFamily="18" charset="0"/>
                      </a:endParaRPr>
                    </a:p>
                  </a:txBody>
                  <a:tcPr marL="63342" marR="63342" marT="0" marB="0"/>
                </a:tc>
                <a:tc>
                  <a:txBody>
                    <a:bodyPr/>
                    <a:lstStyle/>
                    <a:p>
                      <a:pPr>
                        <a:lnSpc>
                          <a:spcPct val="100000"/>
                        </a:lnSpc>
                      </a:pPr>
                      <a:r>
                        <a:rPr lang="en-GB" sz="1600" kern="1200" dirty="0">
                          <a:solidFill>
                            <a:schemeClr val="dk1"/>
                          </a:solidFill>
                          <a:effectLst/>
                          <a:latin typeface="+mn-lt"/>
                          <a:ea typeface="+mn-ea"/>
                          <a:cs typeface="+mn-cs"/>
                        </a:rPr>
                        <a:t>Using an emerging and innovative technology, Wideband Acoustic </a:t>
                      </a:r>
                      <a:r>
                        <a:rPr lang="en-GB" sz="1600" kern="1200" dirty="0" err="1">
                          <a:solidFill>
                            <a:schemeClr val="dk1"/>
                          </a:solidFill>
                          <a:effectLst/>
                          <a:latin typeface="+mn-lt"/>
                          <a:ea typeface="+mn-ea"/>
                          <a:cs typeface="+mn-cs"/>
                        </a:rPr>
                        <a:t>Immittance</a:t>
                      </a:r>
                      <a:r>
                        <a:rPr lang="en-GB" sz="1600" kern="1200" dirty="0">
                          <a:solidFill>
                            <a:schemeClr val="dk1"/>
                          </a:solidFill>
                          <a:effectLst/>
                          <a:latin typeface="+mn-lt"/>
                          <a:ea typeface="+mn-ea"/>
                          <a:cs typeface="+mn-cs"/>
                        </a:rPr>
                        <a:t>, to diagnose</a:t>
                      </a:r>
                    </a:p>
                    <a:p>
                      <a:pPr>
                        <a:lnSpc>
                          <a:spcPct val="100000"/>
                        </a:lnSpc>
                      </a:pPr>
                      <a:r>
                        <a:rPr lang="en-GB" sz="1600" kern="1200" dirty="0">
                          <a:solidFill>
                            <a:schemeClr val="dk1"/>
                          </a:solidFill>
                          <a:effectLst/>
                          <a:latin typeface="+mn-lt"/>
                          <a:ea typeface="+mn-ea"/>
                          <a:cs typeface="+mn-cs"/>
                        </a:rPr>
                        <a:t>conductive pathologies in school aged children.</a:t>
                      </a:r>
                      <a:endParaRPr lang="en-AU" sz="1600" kern="1200" dirty="0">
                        <a:solidFill>
                          <a:schemeClr val="dk1"/>
                        </a:solidFill>
                        <a:effectLst/>
                        <a:latin typeface="+mn-lt"/>
                        <a:ea typeface="+mn-ea"/>
                        <a:cs typeface="+mn-cs"/>
                      </a:endParaRPr>
                    </a:p>
                  </a:txBody>
                  <a:tcPr marL="63342" marR="63342" marT="0" marB="0"/>
                </a:tc>
                <a:extLst>
                  <a:ext uri="{0D108BD9-81ED-4DB2-BD59-A6C34878D82A}">
                    <a16:rowId xmlns:a16="http://schemas.microsoft.com/office/drawing/2014/main" val="1042877309"/>
                  </a:ext>
                </a:extLst>
              </a:tr>
              <a:tr h="379513">
                <a:tc>
                  <a:txBody>
                    <a:bodyPr/>
                    <a:lstStyle/>
                    <a:p>
                      <a:pPr>
                        <a:lnSpc>
                          <a:spcPct val="100000"/>
                        </a:lnSpc>
                        <a:spcAft>
                          <a:spcPts val="0"/>
                        </a:spcAft>
                      </a:pPr>
                      <a:r>
                        <a:rPr lang="en-AU" sz="1600" dirty="0">
                          <a:effectLst/>
                          <a:latin typeface="+mn-lt"/>
                        </a:rPr>
                        <a:t>(B) Basic Research Question</a:t>
                      </a:r>
                      <a:endParaRPr lang="en-AU" sz="1600" dirty="0">
                        <a:effectLst/>
                        <a:latin typeface="+mn-lt"/>
                        <a:ea typeface="Calibri" panose="020F0502020204030204" pitchFamily="34" charset="0"/>
                        <a:cs typeface="Times New Roman" panose="02020603050405020304" pitchFamily="18" charset="0"/>
                      </a:endParaRPr>
                    </a:p>
                  </a:txBody>
                  <a:tcPr marL="63342" marR="63342" marT="0" marB="0"/>
                </a:tc>
                <a:tc>
                  <a:txBody>
                    <a:bodyPr/>
                    <a:lstStyle/>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Are Wideband Acoustic </a:t>
                      </a:r>
                      <a:r>
                        <a:rPr lang="en-GB" sz="1600" dirty="0" err="1">
                          <a:effectLst/>
                          <a:latin typeface="+mn-lt"/>
                          <a:ea typeface="Calibri" panose="020F0502020204030204" pitchFamily="34" charset="0"/>
                          <a:cs typeface="Times New Roman" panose="02020603050405020304" pitchFamily="18" charset="0"/>
                        </a:rPr>
                        <a:t>Immittance</a:t>
                      </a:r>
                      <a:r>
                        <a:rPr lang="en-GB" sz="1600" dirty="0">
                          <a:effectLst/>
                          <a:latin typeface="+mn-lt"/>
                          <a:ea typeface="Calibri" panose="020F0502020204030204" pitchFamily="34" charset="0"/>
                          <a:cs typeface="Times New Roman" panose="02020603050405020304" pitchFamily="18" charset="0"/>
                        </a:rPr>
                        <a:t> measures (WAI) able to diagnose conductive</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pathologies in children with greater accuracy than the current clinical standard?</a:t>
                      </a:r>
                      <a:endParaRPr lang="en-AU" sz="1600" dirty="0">
                        <a:effectLst/>
                        <a:latin typeface="+mn-lt"/>
                        <a:ea typeface="Calibri" panose="020F0502020204030204" pitchFamily="34" charset="0"/>
                        <a:cs typeface="Times New Roman" panose="02020603050405020304" pitchFamily="18" charset="0"/>
                      </a:endParaRPr>
                    </a:p>
                  </a:txBody>
                  <a:tcPr marL="63342" marR="63342" marT="0" marB="0"/>
                </a:tc>
                <a:extLst>
                  <a:ext uri="{0D108BD9-81ED-4DB2-BD59-A6C34878D82A}">
                    <a16:rowId xmlns:a16="http://schemas.microsoft.com/office/drawing/2014/main" val="3720622678"/>
                  </a:ext>
                </a:extLst>
              </a:tr>
              <a:tr h="1754015">
                <a:tc>
                  <a:txBody>
                    <a:bodyPr/>
                    <a:lstStyle/>
                    <a:p>
                      <a:pPr>
                        <a:lnSpc>
                          <a:spcPct val="100000"/>
                        </a:lnSpc>
                        <a:spcAft>
                          <a:spcPts val="0"/>
                        </a:spcAft>
                      </a:pPr>
                      <a:r>
                        <a:rPr lang="en-AU" sz="1600" dirty="0">
                          <a:effectLst/>
                          <a:latin typeface="+mn-lt"/>
                        </a:rPr>
                        <a:t>(C) Key paper(s)</a:t>
                      </a:r>
                      <a:endParaRPr lang="en-AU" sz="1600" dirty="0">
                        <a:effectLst/>
                        <a:latin typeface="+mn-lt"/>
                        <a:ea typeface="Calibri" panose="020F0502020204030204" pitchFamily="34" charset="0"/>
                        <a:cs typeface="Times New Roman" panose="02020603050405020304" pitchFamily="18" charset="0"/>
                      </a:endParaRPr>
                    </a:p>
                  </a:txBody>
                  <a:tcPr marL="63342" marR="63342" marT="0" marB="0"/>
                </a:tc>
                <a:tc>
                  <a:txBody>
                    <a:bodyPr/>
                    <a:lstStyle/>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Sanford, C. A. &amp; Brockett, J. E. (2014). Characteristics of Wideband Acoustic</a:t>
                      </a:r>
                    </a:p>
                    <a:p>
                      <a:pPr>
                        <a:lnSpc>
                          <a:spcPct val="100000"/>
                        </a:lnSpc>
                        <a:spcAft>
                          <a:spcPts val="0"/>
                        </a:spcAft>
                      </a:pPr>
                      <a:r>
                        <a:rPr lang="en-AU" sz="1600" dirty="0" err="1">
                          <a:effectLst/>
                          <a:latin typeface="+mn-lt"/>
                          <a:ea typeface="Calibri" panose="020F0502020204030204" pitchFamily="34" charset="0"/>
                          <a:cs typeface="Times New Roman" panose="02020603050405020304" pitchFamily="18" charset="0"/>
                        </a:rPr>
                        <a:t>Immittance</a:t>
                      </a:r>
                      <a:r>
                        <a:rPr lang="en-AU" sz="1600" dirty="0">
                          <a:effectLst/>
                          <a:latin typeface="+mn-lt"/>
                          <a:ea typeface="Calibri" panose="020F0502020204030204" pitchFamily="34" charset="0"/>
                          <a:cs typeface="Times New Roman" panose="02020603050405020304" pitchFamily="18" charset="0"/>
                        </a:rPr>
                        <a:t> in Patients with Middle-Ear Dysfunction. Journal of the American</a:t>
                      </a:r>
                    </a:p>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Academy of Audiology, 25(5), 425-440.</a:t>
                      </a:r>
                    </a:p>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Keefe, D., Sanford, C., Ellison, J., Fitzpatrick, D., &amp; </a:t>
                      </a:r>
                      <a:r>
                        <a:rPr lang="en-AU" sz="1600" dirty="0" err="1">
                          <a:effectLst/>
                          <a:latin typeface="+mn-lt"/>
                          <a:ea typeface="Calibri" panose="020F0502020204030204" pitchFamily="34" charset="0"/>
                          <a:cs typeface="Times New Roman" panose="02020603050405020304" pitchFamily="18" charset="0"/>
                        </a:rPr>
                        <a:t>Gorga</a:t>
                      </a:r>
                      <a:r>
                        <a:rPr lang="en-AU" sz="1600" dirty="0">
                          <a:effectLst/>
                          <a:latin typeface="+mn-lt"/>
                          <a:ea typeface="Calibri" panose="020F0502020204030204" pitchFamily="34" charset="0"/>
                          <a:cs typeface="Times New Roman" panose="02020603050405020304" pitchFamily="18" charset="0"/>
                        </a:rPr>
                        <a:t>, M. (2012). Wideband</a:t>
                      </a:r>
                    </a:p>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aural acoustic absorbance predicts conductive hearing loss in children.</a:t>
                      </a:r>
                    </a:p>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International Journal of Audiology, 51(12), 880-891.</a:t>
                      </a:r>
                    </a:p>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Terzi, </a:t>
                      </a:r>
                      <a:r>
                        <a:rPr lang="en-AU" sz="1600" dirty="0" err="1">
                          <a:effectLst/>
                          <a:latin typeface="+mn-lt"/>
                          <a:ea typeface="Calibri" panose="020F0502020204030204" pitchFamily="34" charset="0"/>
                          <a:cs typeface="Times New Roman" panose="02020603050405020304" pitchFamily="18" charset="0"/>
                        </a:rPr>
                        <a:t>Özgür</a:t>
                      </a:r>
                      <a:r>
                        <a:rPr lang="en-AU" sz="1600" dirty="0">
                          <a:effectLst/>
                          <a:latin typeface="+mn-lt"/>
                          <a:ea typeface="Calibri" panose="020F0502020204030204" pitchFamily="34" charset="0"/>
                          <a:cs typeface="Times New Roman" panose="02020603050405020304" pitchFamily="18" charset="0"/>
                        </a:rPr>
                        <a:t>, </a:t>
                      </a:r>
                      <a:r>
                        <a:rPr lang="en-AU" sz="1600" dirty="0" err="1">
                          <a:effectLst/>
                          <a:latin typeface="+mn-lt"/>
                          <a:ea typeface="Calibri" panose="020F0502020204030204" pitchFamily="34" charset="0"/>
                          <a:cs typeface="Times New Roman" panose="02020603050405020304" pitchFamily="18" charset="0"/>
                        </a:rPr>
                        <a:t>Erdivanli</a:t>
                      </a:r>
                      <a:r>
                        <a:rPr lang="en-AU" sz="1600" dirty="0">
                          <a:effectLst/>
                          <a:latin typeface="+mn-lt"/>
                          <a:ea typeface="Calibri" panose="020F0502020204030204" pitchFamily="34" charset="0"/>
                          <a:cs typeface="Times New Roman" panose="02020603050405020304" pitchFamily="18" charset="0"/>
                        </a:rPr>
                        <a:t>, </a:t>
                      </a:r>
                      <a:r>
                        <a:rPr lang="en-AU" sz="1600" dirty="0" err="1">
                          <a:effectLst/>
                          <a:latin typeface="+mn-lt"/>
                          <a:ea typeface="Calibri" panose="020F0502020204030204" pitchFamily="34" charset="0"/>
                          <a:cs typeface="Times New Roman" panose="02020603050405020304" pitchFamily="18" charset="0"/>
                        </a:rPr>
                        <a:t>Coşkun</a:t>
                      </a:r>
                      <a:r>
                        <a:rPr lang="en-AU" sz="1600" dirty="0">
                          <a:effectLst/>
                          <a:latin typeface="+mn-lt"/>
                          <a:ea typeface="Calibri" panose="020F0502020204030204" pitchFamily="34" charset="0"/>
                          <a:cs typeface="Times New Roman" panose="02020603050405020304" pitchFamily="18" charset="0"/>
                        </a:rPr>
                        <a:t>, </a:t>
                      </a:r>
                      <a:r>
                        <a:rPr lang="en-AU" sz="1600" dirty="0" err="1">
                          <a:effectLst/>
                          <a:latin typeface="+mn-lt"/>
                          <a:ea typeface="Calibri" panose="020F0502020204030204" pitchFamily="34" charset="0"/>
                          <a:cs typeface="Times New Roman" panose="02020603050405020304" pitchFamily="18" charset="0"/>
                        </a:rPr>
                        <a:t>Ogurlu</a:t>
                      </a:r>
                      <a:r>
                        <a:rPr lang="en-AU" sz="1600" dirty="0">
                          <a:effectLst/>
                          <a:latin typeface="+mn-lt"/>
                          <a:ea typeface="Calibri" panose="020F0502020204030204" pitchFamily="34" charset="0"/>
                          <a:cs typeface="Times New Roman" panose="02020603050405020304" pitchFamily="18" charset="0"/>
                        </a:rPr>
                        <a:t>, </a:t>
                      </a:r>
                      <a:r>
                        <a:rPr lang="en-AU" sz="1600" dirty="0" err="1">
                          <a:effectLst/>
                          <a:latin typeface="+mn-lt"/>
                          <a:ea typeface="Calibri" panose="020F0502020204030204" pitchFamily="34" charset="0"/>
                          <a:cs typeface="Times New Roman" panose="02020603050405020304" pitchFamily="18" charset="0"/>
                        </a:rPr>
                        <a:t>Demirci</a:t>
                      </a:r>
                      <a:r>
                        <a:rPr lang="en-AU" sz="1600" dirty="0">
                          <a:effectLst/>
                          <a:latin typeface="+mn-lt"/>
                          <a:ea typeface="Calibri" panose="020F0502020204030204" pitchFamily="34" charset="0"/>
                          <a:cs typeface="Times New Roman" panose="02020603050405020304" pitchFamily="18" charset="0"/>
                        </a:rPr>
                        <a:t>, &amp; </a:t>
                      </a:r>
                      <a:r>
                        <a:rPr lang="en-AU" sz="1600" dirty="0" err="1">
                          <a:effectLst/>
                          <a:latin typeface="+mn-lt"/>
                          <a:ea typeface="Calibri" panose="020F0502020204030204" pitchFamily="34" charset="0"/>
                          <a:cs typeface="Times New Roman" panose="02020603050405020304" pitchFamily="18" charset="0"/>
                        </a:rPr>
                        <a:t>Dursun</a:t>
                      </a:r>
                      <a:r>
                        <a:rPr lang="en-AU" sz="1600" dirty="0">
                          <a:effectLst/>
                          <a:latin typeface="+mn-lt"/>
                          <a:ea typeface="Calibri" panose="020F0502020204030204" pitchFamily="34" charset="0"/>
                          <a:cs typeface="Times New Roman" panose="02020603050405020304" pitchFamily="18" charset="0"/>
                        </a:rPr>
                        <a:t>. (2015). Diagnostic</a:t>
                      </a:r>
                    </a:p>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value of the wideband acoustic absorbance test in middle-ear effusion. The</a:t>
                      </a:r>
                    </a:p>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Journal of Laryngology and Otology, 129(11), 1078-1084.</a:t>
                      </a:r>
                    </a:p>
                  </a:txBody>
                  <a:tcPr marL="63342" marR="63342" marT="0" marB="0"/>
                </a:tc>
                <a:extLst>
                  <a:ext uri="{0D108BD9-81ED-4DB2-BD59-A6C34878D82A}">
                    <a16:rowId xmlns:a16="http://schemas.microsoft.com/office/drawing/2014/main" val="4165771838"/>
                  </a:ext>
                </a:extLst>
              </a:tr>
              <a:tr h="1813051">
                <a:tc>
                  <a:txBody>
                    <a:bodyPr/>
                    <a:lstStyle/>
                    <a:p>
                      <a:pPr>
                        <a:lnSpc>
                          <a:spcPct val="100000"/>
                        </a:lnSpc>
                        <a:spcAft>
                          <a:spcPts val="0"/>
                        </a:spcAft>
                      </a:pPr>
                      <a:r>
                        <a:rPr lang="en-AU" sz="1600" dirty="0">
                          <a:effectLst/>
                          <a:latin typeface="+mn-lt"/>
                        </a:rPr>
                        <a:t>(D) Motivation/Puzzle</a:t>
                      </a:r>
                      <a:endParaRPr lang="en-AU" sz="1600" dirty="0">
                        <a:effectLst/>
                        <a:latin typeface="+mn-lt"/>
                        <a:ea typeface="Calibri" panose="020F0502020204030204" pitchFamily="34" charset="0"/>
                        <a:cs typeface="Times New Roman" panose="02020603050405020304" pitchFamily="18" charset="0"/>
                      </a:endParaRPr>
                    </a:p>
                  </a:txBody>
                  <a:tcPr marL="63342" marR="63342" marT="0" marB="0"/>
                </a:tc>
                <a:tc>
                  <a:txBody>
                    <a:bodyPr/>
                    <a:lstStyle/>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Conductive hearing losses, caused by pathologies of the outer or middle ear, are</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common in school aged children. Conventional techniques such as 226-Hz</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tympanometry are failing to diagnose conductive pathology in children with high</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accuracy. WAI measures have emerged as objective tests of middle ear function,</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showing promising results to improve diagnostic accuracy of conductive</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pathologies in adults and infants alike. Can WAI measures be used to improve the</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accuracy of conductive pathology diagnosis in children and, as a result, improve</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current clinical practices?</a:t>
                      </a:r>
                      <a:endParaRPr lang="en-AU" sz="1600" dirty="0">
                        <a:effectLst/>
                        <a:latin typeface="+mn-lt"/>
                        <a:ea typeface="Calibri" panose="020F0502020204030204" pitchFamily="34" charset="0"/>
                        <a:cs typeface="Times New Roman" panose="02020603050405020304" pitchFamily="18" charset="0"/>
                      </a:endParaRPr>
                    </a:p>
                  </a:txBody>
                  <a:tcPr marL="63342" marR="63342" marT="0" marB="0"/>
                </a:tc>
                <a:extLst>
                  <a:ext uri="{0D108BD9-81ED-4DB2-BD59-A6C34878D82A}">
                    <a16:rowId xmlns:a16="http://schemas.microsoft.com/office/drawing/2014/main" val="1998425774"/>
                  </a:ext>
                </a:extLst>
              </a:tr>
            </a:tbl>
          </a:graphicData>
        </a:graphic>
      </p:graphicFrame>
      <p:sp>
        <p:nvSpPr>
          <p:cNvPr id="6" name="Slide Number Placeholder 5">
            <a:extLst>
              <a:ext uri="{FF2B5EF4-FFF2-40B4-BE49-F238E27FC236}">
                <a16:creationId xmlns:a16="http://schemas.microsoft.com/office/drawing/2014/main" id="{D4CE41E3-611C-F646-8094-6740B1BE02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42671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D79F-4B1E-4AC0-9E0E-8AE79397FAAB}"/>
              </a:ext>
            </a:extLst>
          </p:cNvPr>
          <p:cNvSpPr>
            <a:spLocks noGrp="1"/>
          </p:cNvSpPr>
          <p:nvPr>
            <p:ph type="title"/>
          </p:nvPr>
        </p:nvSpPr>
        <p:spPr/>
        <p:txBody>
          <a:bodyPr/>
          <a:lstStyle/>
          <a:p>
            <a:endParaRPr lang="en-AU"/>
          </a:p>
        </p:txBody>
      </p:sp>
      <p:graphicFrame>
        <p:nvGraphicFramePr>
          <p:cNvPr id="5" name="Content Placeholder 4"/>
          <p:cNvGraphicFramePr>
            <a:graphicFrameLocks noGrp="1"/>
          </p:cNvGraphicFramePr>
          <p:nvPr>
            <p:ph idx="1"/>
          </p:nvPr>
        </p:nvGraphicFramePr>
        <p:xfrm>
          <a:off x="838201" y="695782"/>
          <a:ext cx="10515599" cy="5466435"/>
        </p:xfrm>
        <a:graphic>
          <a:graphicData uri="http://schemas.openxmlformats.org/drawingml/2006/table">
            <a:tbl>
              <a:tblPr firstRow="1" firstCol="1" bandRow="1">
                <a:tableStyleId>{5C22544A-7EE6-4342-B048-85BDC9FD1C3A}</a:tableStyleId>
              </a:tblPr>
              <a:tblGrid>
                <a:gridCol w="1135380">
                  <a:extLst>
                    <a:ext uri="{9D8B030D-6E8A-4147-A177-3AD203B41FA5}">
                      <a16:colId xmlns:a16="http://schemas.microsoft.com/office/drawing/2014/main" val="3395042861"/>
                    </a:ext>
                  </a:extLst>
                </a:gridCol>
                <a:gridCol w="9380219">
                  <a:extLst>
                    <a:ext uri="{9D8B030D-6E8A-4147-A177-3AD203B41FA5}">
                      <a16:colId xmlns:a16="http://schemas.microsoft.com/office/drawing/2014/main" val="2083091682"/>
                    </a:ext>
                  </a:extLst>
                </a:gridCol>
              </a:tblGrid>
              <a:tr h="385991">
                <a:tc>
                  <a:txBody>
                    <a:bodyPr/>
                    <a:lstStyle/>
                    <a:p>
                      <a:pPr>
                        <a:lnSpc>
                          <a:spcPct val="100000"/>
                        </a:lnSpc>
                        <a:spcAft>
                          <a:spcPts val="0"/>
                        </a:spcAft>
                      </a:pPr>
                      <a:r>
                        <a:rPr lang="en-AU" sz="1600" dirty="0">
                          <a:effectLst/>
                          <a:latin typeface="+mn-lt"/>
                        </a:rPr>
                        <a:t>THREE </a:t>
                      </a:r>
                      <a:endParaRPr lang="en-AU" sz="1600" dirty="0">
                        <a:effectLst/>
                        <a:latin typeface="+mn-lt"/>
                        <a:ea typeface="Calibri" panose="020F0502020204030204" pitchFamily="34" charset="0"/>
                        <a:cs typeface="Times New Roman" panose="02020603050405020304" pitchFamily="18" charset="0"/>
                      </a:endParaRPr>
                    </a:p>
                  </a:txBody>
                  <a:tcPr marL="61483" marR="61483" marT="0" marB="0"/>
                </a:tc>
                <a:tc>
                  <a:txBody>
                    <a:bodyPr/>
                    <a:lstStyle/>
                    <a:p>
                      <a:pPr>
                        <a:lnSpc>
                          <a:spcPct val="100000"/>
                        </a:lnSpc>
                        <a:spcAft>
                          <a:spcPts val="0"/>
                        </a:spcAft>
                      </a:pPr>
                      <a:r>
                        <a:rPr lang="en-AU" sz="1600" dirty="0">
                          <a:effectLst/>
                          <a:latin typeface="+mn-lt"/>
                        </a:rPr>
                        <a:t>Three core aspects of any empirical research project i.e. the “</a:t>
                      </a:r>
                      <a:r>
                        <a:rPr lang="en-AU" sz="1600" dirty="0" err="1">
                          <a:effectLst/>
                          <a:latin typeface="+mn-lt"/>
                        </a:rPr>
                        <a:t>IDioTs</a:t>
                      </a:r>
                      <a:r>
                        <a:rPr lang="en-AU" sz="1600" dirty="0">
                          <a:effectLst/>
                          <a:latin typeface="+mn-lt"/>
                        </a:rPr>
                        <a:t>” guide </a:t>
                      </a:r>
                      <a:endParaRPr lang="en-AU" sz="1600" dirty="0">
                        <a:effectLst/>
                        <a:latin typeface="+mn-lt"/>
                        <a:ea typeface="Calibri" panose="020F0502020204030204" pitchFamily="34" charset="0"/>
                        <a:cs typeface="Times New Roman" panose="02020603050405020304" pitchFamily="18" charset="0"/>
                      </a:endParaRPr>
                    </a:p>
                  </a:txBody>
                  <a:tcPr marL="61483" marR="61483" marT="0" marB="0"/>
                </a:tc>
                <a:extLst>
                  <a:ext uri="{0D108BD9-81ED-4DB2-BD59-A6C34878D82A}">
                    <a16:rowId xmlns:a16="http://schemas.microsoft.com/office/drawing/2014/main" val="3192826720"/>
                  </a:ext>
                </a:extLst>
              </a:tr>
              <a:tr h="5080444">
                <a:tc>
                  <a:txBody>
                    <a:bodyPr/>
                    <a:lstStyle/>
                    <a:p>
                      <a:pPr>
                        <a:lnSpc>
                          <a:spcPct val="100000"/>
                        </a:lnSpc>
                        <a:spcAft>
                          <a:spcPts val="0"/>
                        </a:spcAft>
                      </a:pPr>
                      <a:r>
                        <a:rPr lang="en-AU" sz="1600" dirty="0">
                          <a:effectLst/>
                          <a:latin typeface="+mn-lt"/>
                        </a:rPr>
                        <a:t>(E) Idea?</a:t>
                      </a:r>
                      <a:endParaRPr lang="en-AU" sz="1600" dirty="0">
                        <a:effectLst/>
                        <a:latin typeface="+mn-lt"/>
                        <a:ea typeface="Calibri" panose="020F0502020204030204" pitchFamily="34" charset="0"/>
                        <a:cs typeface="Times New Roman" panose="02020603050405020304" pitchFamily="18" charset="0"/>
                      </a:endParaRPr>
                    </a:p>
                  </a:txBody>
                  <a:tcPr marL="61483" marR="61483" marT="0" marB="0"/>
                </a:tc>
                <a:tc>
                  <a:txBody>
                    <a:bodyPr/>
                    <a:lstStyle/>
                    <a:p>
                      <a:pPr algn="l">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Approximately 3.4-12.8% of Australian school children fail a school hearing test</a:t>
                      </a:r>
                      <a:r>
                        <a:rPr lang="en-GB" sz="1600" baseline="0" dirty="0">
                          <a:effectLst/>
                          <a:latin typeface="+mn-lt"/>
                          <a:ea typeface="Calibri" panose="020F0502020204030204" pitchFamily="34" charset="0"/>
                          <a:cs typeface="Times New Roman" panose="02020603050405020304" pitchFamily="18" charset="0"/>
                        </a:rPr>
                        <a:t> </a:t>
                      </a:r>
                      <a:r>
                        <a:rPr lang="en-GB" sz="1600" dirty="0">
                          <a:effectLst/>
                          <a:latin typeface="+mn-lt"/>
                          <a:ea typeface="Calibri" panose="020F0502020204030204" pitchFamily="34" charset="0"/>
                          <a:cs typeface="Times New Roman" panose="02020603050405020304" pitchFamily="18" charset="0"/>
                        </a:rPr>
                        <a:t>on any given day. The majority of these failures are caused by a conductive pathology. The current clinical standard to identify conductive pathology is conventional tympanometry (an objective measure of middle ear function). Conventional tympanometry uses a 226-Hz pure-tone to measure the aural acoustic admittance of the middle ear, in other words, how much acoustic energy is able to flow into the middle ear. 226-Hz tympanometry can identify the presence of fluid in the middle ear cavity and, if aerated, the air pressure of the middle ear; it is not able to identify a conductive pathology outside of these parameters. Current clinical standard can only identify a conductive pathology if there is a measurable change in the middle ear's ability to absorb and transmit a 226-Hz pure-tone.</a:t>
                      </a:r>
                      <a:r>
                        <a:rPr lang="en-GB" sz="1600" baseline="0" dirty="0">
                          <a:effectLst/>
                          <a:latin typeface="+mn-lt"/>
                          <a:ea typeface="Calibri" panose="020F0502020204030204" pitchFamily="34" charset="0"/>
                          <a:cs typeface="Times New Roman" panose="02020603050405020304" pitchFamily="18" charset="0"/>
                        </a:rPr>
                        <a:t> </a:t>
                      </a:r>
                      <a:r>
                        <a:rPr lang="en-GB" sz="1600" dirty="0">
                          <a:effectLst/>
                          <a:latin typeface="+mn-lt"/>
                          <a:ea typeface="Calibri" panose="020F0502020204030204" pitchFamily="34" charset="0"/>
                          <a:cs typeface="Times New Roman" panose="02020603050405020304" pitchFamily="18" charset="0"/>
                        </a:rPr>
                        <a:t>The middle ear absorbs and transmits all acoustic energy. Conductive pathologies affect the middle ear's ability to function across an array of frequencies, not just those at, or around, 226-Hz. WAI measures middle ear function using a wideband signal (226 to 8000 Hz) and has the ability to detect changes in middle ear function across this range. Studies of adults and infants have shown WAI to be more accurate (90-98% diagnostic accuracy) than 226-Hz tympanometry in identifying conductive pathologies. It is hypothesised that WAI will identify conductive pathologies in school-aged</a:t>
                      </a:r>
                      <a:r>
                        <a:rPr lang="en-GB" sz="1600" baseline="0" dirty="0">
                          <a:effectLst/>
                          <a:latin typeface="+mn-lt"/>
                          <a:ea typeface="Calibri" panose="020F0502020204030204" pitchFamily="34" charset="0"/>
                          <a:cs typeface="Times New Roman" panose="02020603050405020304" pitchFamily="18" charset="0"/>
                        </a:rPr>
                        <a:t> </a:t>
                      </a:r>
                      <a:r>
                        <a:rPr lang="en-GB" sz="1600" dirty="0">
                          <a:effectLst/>
                          <a:latin typeface="+mn-lt"/>
                          <a:ea typeface="Calibri" panose="020F0502020204030204" pitchFamily="34" charset="0"/>
                          <a:cs typeface="Times New Roman" panose="02020603050405020304" pitchFamily="18" charset="0"/>
                        </a:rPr>
                        <a:t>children with high predictive accuracy (&gt;90%). It is also hypothesised that WAI will have greater predictive accuracy than current clinical standard, 226-Hz tympanometry, in this population. The effects of specific conductive pathologies on WAI results will be explored. It is hypothesised that WAI will accurately differentiate between specific conductive pathologies in school-aged children.</a:t>
                      </a:r>
                      <a:endParaRPr lang="en-AU" sz="1600" dirty="0">
                        <a:effectLst/>
                        <a:latin typeface="+mn-lt"/>
                        <a:ea typeface="Calibri" panose="020F0502020204030204" pitchFamily="34" charset="0"/>
                        <a:cs typeface="Times New Roman" panose="02020603050405020304" pitchFamily="18" charset="0"/>
                      </a:endParaRPr>
                    </a:p>
                  </a:txBody>
                  <a:tcPr marL="61483" marR="61483" marT="0" marB="0"/>
                </a:tc>
                <a:extLst>
                  <a:ext uri="{0D108BD9-81ED-4DB2-BD59-A6C34878D82A}">
                    <a16:rowId xmlns:a16="http://schemas.microsoft.com/office/drawing/2014/main" val="2541839594"/>
                  </a:ext>
                </a:extLst>
              </a:tr>
            </a:tbl>
          </a:graphicData>
        </a:graphic>
      </p:graphicFrame>
      <p:sp>
        <p:nvSpPr>
          <p:cNvPr id="6" name="Slide Number Placeholder 5">
            <a:extLst>
              <a:ext uri="{FF2B5EF4-FFF2-40B4-BE49-F238E27FC236}">
                <a16:creationId xmlns:a16="http://schemas.microsoft.com/office/drawing/2014/main" id="{8B5CDA4E-2308-2344-B9B9-60FB156C33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65698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96FA-3961-45DB-BB73-DFB0FB2444BD}"/>
              </a:ext>
            </a:extLst>
          </p:cNvPr>
          <p:cNvSpPr>
            <a:spLocks noGrp="1"/>
          </p:cNvSpPr>
          <p:nvPr>
            <p:ph type="title"/>
          </p:nvPr>
        </p:nvSpPr>
        <p:spPr/>
        <p:txBody>
          <a:bodyPr/>
          <a:lstStyle/>
          <a:p>
            <a:endParaRPr lang="en-AU"/>
          </a:p>
        </p:txBody>
      </p:sp>
      <p:graphicFrame>
        <p:nvGraphicFramePr>
          <p:cNvPr id="5" name="Content Placeholder 4"/>
          <p:cNvGraphicFramePr>
            <a:graphicFrameLocks noGrp="1"/>
          </p:cNvGraphicFramePr>
          <p:nvPr>
            <p:ph idx="1"/>
          </p:nvPr>
        </p:nvGraphicFramePr>
        <p:xfrm>
          <a:off x="838200" y="840105"/>
          <a:ext cx="10515599" cy="5022005"/>
        </p:xfrm>
        <a:graphic>
          <a:graphicData uri="http://schemas.openxmlformats.org/drawingml/2006/table">
            <a:tbl>
              <a:tblPr firstRow="1" firstCol="1" bandRow="1">
                <a:tableStyleId>{5C22544A-7EE6-4342-B048-85BDC9FD1C3A}</a:tableStyleId>
              </a:tblPr>
              <a:tblGrid>
                <a:gridCol w="1462729">
                  <a:extLst>
                    <a:ext uri="{9D8B030D-6E8A-4147-A177-3AD203B41FA5}">
                      <a16:colId xmlns:a16="http://schemas.microsoft.com/office/drawing/2014/main" val="3395042861"/>
                    </a:ext>
                  </a:extLst>
                </a:gridCol>
                <a:gridCol w="9052870">
                  <a:extLst>
                    <a:ext uri="{9D8B030D-6E8A-4147-A177-3AD203B41FA5}">
                      <a16:colId xmlns:a16="http://schemas.microsoft.com/office/drawing/2014/main" val="2083091682"/>
                    </a:ext>
                  </a:extLst>
                </a:gridCol>
              </a:tblGrid>
              <a:tr h="389045">
                <a:tc>
                  <a:txBody>
                    <a:bodyPr/>
                    <a:lstStyle/>
                    <a:p>
                      <a:pPr>
                        <a:lnSpc>
                          <a:spcPct val="100000"/>
                        </a:lnSpc>
                        <a:spcAft>
                          <a:spcPts val="0"/>
                        </a:spcAft>
                      </a:pPr>
                      <a:r>
                        <a:rPr lang="en-AU" sz="1600" dirty="0">
                          <a:effectLst/>
                          <a:latin typeface="+mn-lt"/>
                        </a:rPr>
                        <a:t>THREE </a:t>
                      </a:r>
                      <a:endParaRPr lang="en-AU" sz="1600" dirty="0">
                        <a:effectLst/>
                        <a:latin typeface="+mn-lt"/>
                        <a:ea typeface="Calibri" panose="020F0502020204030204" pitchFamily="34" charset="0"/>
                        <a:cs typeface="Times New Roman" panose="02020603050405020304" pitchFamily="18" charset="0"/>
                      </a:endParaRPr>
                    </a:p>
                  </a:txBody>
                  <a:tcPr marL="64084" marR="64084" marT="0" marB="0"/>
                </a:tc>
                <a:tc>
                  <a:txBody>
                    <a:bodyPr/>
                    <a:lstStyle/>
                    <a:p>
                      <a:pPr>
                        <a:lnSpc>
                          <a:spcPct val="100000"/>
                        </a:lnSpc>
                        <a:spcAft>
                          <a:spcPts val="0"/>
                        </a:spcAft>
                      </a:pPr>
                      <a:r>
                        <a:rPr lang="en-AU" sz="1600" dirty="0">
                          <a:effectLst/>
                          <a:latin typeface="+mn-lt"/>
                        </a:rPr>
                        <a:t>Three core aspects of any empirical research project i.e. the “</a:t>
                      </a:r>
                      <a:r>
                        <a:rPr lang="en-AU" sz="1600" dirty="0" err="1">
                          <a:effectLst/>
                          <a:latin typeface="+mn-lt"/>
                        </a:rPr>
                        <a:t>IDioTs</a:t>
                      </a:r>
                      <a:r>
                        <a:rPr lang="en-AU" sz="1600" dirty="0">
                          <a:effectLst/>
                          <a:latin typeface="+mn-lt"/>
                        </a:rPr>
                        <a:t>” guide </a:t>
                      </a:r>
                      <a:endParaRPr lang="en-AU" sz="1600" dirty="0">
                        <a:effectLst/>
                        <a:latin typeface="+mn-lt"/>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192826720"/>
                  </a:ext>
                </a:extLst>
              </a:tr>
              <a:tr h="389045">
                <a:tc>
                  <a:txBody>
                    <a:bodyPr/>
                    <a:lstStyle/>
                    <a:p>
                      <a:pPr>
                        <a:lnSpc>
                          <a:spcPct val="100000"/>
                        </a:lnSpc>
                        <a:spcAft>
                          <a:spcPts val="0"/>
                        </a:spcAft>
                      </a:pPr>
                      <a:r>
                        <a:rPr lang="en-AU" sz="1600" dirty="0">
                          <a:effectLst/>
                          <a:latin typeface="+mn-lt"/>
                        </a:rPr>
                        <a:t>(F) Data?</a:t>
                      </a:r>
                      <a:endParaRPr lang="en-AU" sz="1600" dirty="0">
                        <a:effectLst/>
                        <a:latin typeface="+mn-lt"/>
                        <a:ea typeface="Calibri" panose="020F0502020204030204" pitchFamily="34" charset="0"/>
                        <a:cs typeface="Times New Roman" panose="02020603050405020304" pitchFamily="18" charset="0"/>
                      </a:endParaRPr>
                    </a:p>
                  </a:txBody>
                  <a:tcPr marL="64084" marR="64084" marT="0" marB="0"/>
                </a:tc>
                <a:tc>
                  <a:txBody>
                    <a:bodyPr/>
                    <a:lstStyle/>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Data will be collected cross-sectionally from two sets of participants. Participants in both data sets will undergo the test battery: Otoscopy, Pure Tone Audiometry (air-conduction screening protocol for the Normative Data set, and air- and bone-conduction threshold protocol for the Clinical Data set), 226-Hz tympanometry, Acoustic Stapedial Reflexes, and Otoacoustic Emissions. WAI measures will be retrieved from all participants, and results saved for analysis.</a:t>
                      </a:r>
                    </a:p>
                    <a:p>
                      <a:pPr>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Normative Data set:</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Participants will be recruited from children attending primary schools in the greater Brisbane region. If a participant passes the hearing test they will be included in the data set. If a participant fails the hearing test they will be invited to undergo a follow up hearing assessment at the University of Queensland.</a:t>
                      </a:r>
                    </a:p>
                    <a:p>
                      <a:pPr>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Clinical Data set:</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Participants will be recruited from the Audiology Department at Ipswich Hospital. All participants will undergo the test battery described above. The outcomes of the 226-Hz tympanometry and WAI tests (dependent variables) will be compared based on a clinically acceptable gold standard (medical</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confirmation of conductive pathology by an Ear Nose and Throat surgeon).</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Age, gender, ear, ethnicity, presence and degree of conductive hearing loss will act as independent variables for all outcome measures.</a:t>
                      </a:r>
                    </a:p>
                    <a:p>
                      <a:pPr>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Sample size</a:t>
                      </a:r>
                      <a:r>
                        <a:rPr lang="en-GB" sz="1600" dirty="0">
                          <a:effectLst/>
                          <a:latin typeface="+mn-lt"/>
                          <a:ea typeface="Calibri" panose="020F0502020204030204" pitchFamily="34" charset="0"/>
                          <a:cs typeface="Times New Roman" panose="02020603050405020304" pitchFamily="18" charset="0"/>
                        </a:rPr>
                        <a:t>: A minimum of 562 ears will be needed.</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Small amounts of missing data are expected to occur but are not expected to</a:t>
                      </a:r>
                    </a:p>
                    <a:p>
                      <a:pPr>
                        <a:lnSpc>
                          <a:spcPct val="100000"/>
                        </a:lnSpc>
                        <a:spcAft>
                          <a:spcPts val="0"/>
                        </a:spcAft>
                      </a:pPr>
                      <a:r>
                        <a:rPr lang="en-GB" sz="1600" dirty="0">
                          <a:effectLst/>
                          <a:latin typeface="+mn-lt"/>
                          <a:ea typeface="Calibri" panose="020F0502020204030204" pitchFamily="34" charset="0"/>
                          <a:cs typeface="Times New Roman" panose="02020603050405020304" pitchFamily="18" charset="0"/>
                        </a:rPr>
                        <a:t>have an effect on data analysis.</a:t>
                      </a:r>
                      <a:endParaRPr lang="en-AU" sz="1600" dirty="0">
                        <a:effectLst/>
                        <a:latin typeface="+mn-lt"/>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4191725837"/>
                  </a:ext>
                </a:extLst>
              </a:tr>
            </a:tbl>
          </a:graphicData>
        </a:graphic>
      </p:graphicFrame>
      <p:sp>
        <p:nvSpPr>
          <p:cNvPr id="6" name="Slide Number Placeholder 5">
            <a:extLst>
              <a:ext uri="{FF2B5EF4-FFF2-40B4-BE49-F238E27FC236}">
                <a16:creationId xmlns:a16="http://schemas.microsoft.com/office/drawing/2014/main" id="{F880FE06-49A2-8649-A21E-29B865EE66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461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D236-571A-4E6F-A79B-9C925EA5A47C}"/>
              </a:ext>
            </a:extLst>
          </p:cNvPr>
          <p:cNvSpPr>
            <a:spLocks noGrp="1"/>
          </p:cNvSpPr>
          <p:nvPr>
            <p:ph type="title"/>
          </p:nvPr>
        </p:nvSpPr>
        <p:spPr>
          <a:xfrm>
            <a:off x="838200" y="365126"/>
            <a:ext cx="10515600" cy="875200"/>
          </a:xfrm>
        </p:spPr>
        <p:txBody>
          <a:bodyPr>
            <a:normAutofit/>
          </a:bodyPr>
          <a:lstStyle/>
          <a:p>
            <a:pPr algn="ctr"/>
            <a:r>
              <a:rPr lang="en-AU" dirty="0">
                <a:solidFill>
                  <a:schemeClr val="accent6">
                    <a:lumMod val="60000"/>
                    <a:lumOff val="40000"/>
                  </a:schemeClr>
                </a:solidFill>
                <a:highlight>
                  <a:srgbClr val="FFFF00"/>
                </a:highlight>
              </a:rPr>
              <a:t>SILVER SPONSORS</a:t>
            </a:r>
            <a:endParaRPr lang="en-AU" dirty="0">
              <a:solidFill>
                <a:schemeClr val="accent6">
                  <a:lumMod val="60000"/>
                  <a:lumOff val="40000"/>
                </a:schemeClr>
              </a:solidFill>
            </a:endParaRPr>
          </a:p>
        </p:txBody>
      </p:sp>
      <p:sp>
        <p:nvSpPr>
          <p:cNvPr id="3" name="Content Placeholder 2">
            <a:extLst>
              <a:ext uri="{FF2B5EF4-FFF2-40B4-BE49-F238E27FC236}">
                <a16:creationId xmlns:a16="http://schemas.microsoft.com/office/drawing/2014/main" id="{D8C43A66-0F88-419D-A9C3-AFDC9CF87D2A}"/>
              </a:ext>
            </a:extLst>
          </p:cNvPr>
          <p:cNvSpPr>
            <a:spLocks noGrp="1"/>
          </p:cNvSpPr>
          <p:nvPr>
            <p:ph idx="1"/>
          </p:nvPr>
        </p:nvSpPr>
        <p:spPr/>
        <p:txBody>
          <a:bodyPr/>
          <a:lstStyle/>
          <a:p>
            <a:pPr marL="0" indent="0">
              <a:buNone/>
            </a:pPr>
            <a:endParaRPr lang="en-AU" dirty="0"/>
          </a:p>
        </p:txBody>
      </p:sp>
      <p:sp>
        <p:nvSpPr>
          <p:cNvPr id="4" name="Slide Number Placeholder 3">
            <a:extLst>
              <a:ext uri="{FF2B5EF4-FFF2-40B4-BE49-F238E27FC236}">
                <a16:creationId xmlns:a16="http://schemas.microsoft.com/office/drawing/2014/main" id="{9736E943-2FA2-4F2A-87A7-AD6EEB6BCAE2}"/>
              </a:ext>
            </a:extLst>
          </p:cNvPr>
          <p:cNvSpPr>
            <a:spLocks noGrp="1"/>
          </p:cNvSpPr>
          <p:nvPr>
            <p:ph type="sldNum" sz="quarter" idx="12"/>
          </p:nvPr>
        </p:nvSpPr>
        <p:spPr/>
        <p:txBody>
          <a:bodyPr/>
          <a:lstStyle/>
          <a:p>
            <a:fld id="{888045C2-2A5E-9446-A2F1-C3FE2B19E8F1}" type="slidenum">
              <a:rPr lang="en-US" smtClean="0"/>
              <a:t>6</a:t>
            </a:fld>
            <a:endParaRPr lang="en-US"/>
          </a:p>
        </p:txBody>
      </p:sp>
      <p:pic>
        <p:nvPicPr>
          <p:cNvPr id="6" name="Picture 5" descr="Text&#10;&#10;Description automatically generated">
            <a:extLst>
              <a:ext uri="{FF2B5EF4-FFF2-40B4-BE49-F238E27FC236}">
                <a16:creationId xmlns:a16="http://schemas.microsoft.com/office/drawing/2014/main" id="{3BBDE04A-8733-4581-90E8-1E91F96DE575}"/>
              </a:ext>
            </a:extLst>
          </p:cNvPr>
          <p:cNvPicPr>
            <a:picLocks noChangeAspect="1"/>
          </p:cNvPicPr>
          <p:nvPr/>
        </p:nvPicPr>
        <p:blipFill>
          <a:blip r:embed="rId2"/>
          <a:stretch>
            <a:fillRect/>
          </a:stretch>
        </p:blipFill>
        <p:spPr>
          <a:xfrm>
            <a:off x="9138321" y="4575507"/>
            <a:ext cx="1885360" cy="1885360"/>
          </a:xfrm>
          <a:prstGeom prst="rect">
            <a:avLst/>
          </a:prstGeom>
        </p:spPr>
      </p:pic>
      <p:pic>
        <p:nvPicPr>
          <p:cNvPr id="10" name="Picture 9">
            <a:extLst>
              <a:ext uri="{FF2B5EF4-FFF2-40B4-BE49-F238E27FC236}">
                <a16:creationId xmlns:a16="http://schemas.microsoft.com/office/drawing/2014/main" id="{441D8157-5261-48D2-B443-162B7E7D1708}"/>
              </a:ext>
            </a:extLst>
          </p:cNvPr>
          <p:cNvPicPr>
            <a:picLocks noChangeAspect="1"/>
          </p:cNvPicPr>
          <p:nvPr/>
        </p:nvPicPr>
        <p:blipFill>
          <a:blip r:embed="rId3"/>
          <a:stretch>
            <a:fillRect/>
          </a:stretch>
        </p:blipFill>
        <p:spPr>
          <a:xfrm>
            <a:off x="8270248" y="3062730"/>
            <a:ext cx="2957512" cy="1428750"/>
          </a:xfrm>
          <a:prstGeom prst="rect">
            <a:avLst/>
          </a:prstGeom>
        </p:spPr>
      </p:pic>
      <p:pic>
        <p:nvPicPr>
          <p:cNvPr id="12" name="Graphic 11">
            <a:extLst>
              <a:ext uri="{FF2B5EF4-FFF2-40B4-BE49-F238E27FC236}">
                <a16:creationId xmlns:a16="http://schemas.microsoft.com/office/drawing/2014/main" id="{D1747E00-32EC-4DBD-A9DF-E26A2CAE36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206" y="2598672"/>
            <a:ext cx="2697057" cy="949668"/>
          </a:xfrm>
          <a:prstGeom prst="rect">
            <a:avLst/>
          </a:prstGeom>
        </p:spPr>
      </p:pic>
      <p:pic>
        <p:nvPicPr>
          <p:cNvPr id="8194" name="Picture 2" descr="QUT - Home">
            <a:extLst>
              <a:ext uri="{FF2B5EF4-FFF2-40B4-BE49-F238E27FC236}">
                <a16:creationId xmlns:a16="http://schemas.microsoft.com/office/drawing/2014/main" id="{BA33A6A2-A089-4AF4-B639-00B09F2BB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263" y="4475736"/>
            <a:ext cx="1973226" cy="20515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University of Technology Sydney - Course Seeker">
            <a:extLst>
              <a:ext uri="{FF2B5EF4-FFF2-40B4-BE49-F238E27FC236}">
                <a16:creationId xmlns:a16="http://schemas.microsoft.com/office/drawing/2014/main" id="{6D207B0F-402C-4E1A-AED1-7CCC8EBDB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6427" y="4644140"/>
            <a:ext cx="277177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riffith-logo - Blogs at Griffith">
            <a:extLst>
              <a:ext uri="{FF2B5EF4-FFF2-40B4-BE49-F238E27FC236}">
                <a16:creationId xmlns:a16="http://schemas.microsoft.com/office/drawing/2014/main" id="{2C7ACF5F-C03B-4C51-953C-9057FF1CEF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31582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graphical user interface&#10;&#10;Description automatically generated">
            <a:extLst>
              <a:ext uri="{FF2B5EF4-FFF2-40B4-BE49-F238E27FC236}">
                <a16:creationId xmlns:a16="http://schemas.microsoft.com/office/drawing/2014/main" id="{7894259E-1F32-4776-A478-3A7CDE945D3E}"/>
              </a:ext>
            </a:extLst>
          </p:cNvPr>
          <p:cNvPicPr>
            <a:picLocks noChangeAspect="1"/>
          </p:cNvPicPr>
          <p:nvPr/>
        </p:nvPicPr>
        <p:blipFill>
          <a:blip r:embed="rId9"/>
          <a:stretch>
            <a:fillRect/>
          </a:stretch>
        </p:blipFill>
        <p:spPr>
          <a:xfrm>
            <a:off x="8210550" y="1701098"/>
            <a:ext cx="3143250" cy="1333500"/>
          </a:xfrm>
          <a:prstGeom prst="rect">
            <a:avLst/>
          </a:prstGeom>
        </p:spPr>
      </p:pic>
      <p:pic>
        <p:nvPicPr>
          <p:cNvPr id="16" name="Graphic 15">
            <a:extLst>
              <a:ext uri="{FF2B5EF4-FFF2-40B4-BE49-F238E27FC236}">
                <a16:creationId xmlns:a16="http://schemas.microsoft.com/office/drawing/2014/main" id="{782250FA-01AF-45D2-9E42-29546B374D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89956" y="3104053"/>
            <a:ext cx="4176535" cy="767483"/>
          </a:xfrm>
          <a:prstGeom prst="rect">
            <a:avLst/>
          </a:prstGeom>
        </p:spPr>
      </p:pic>
      <p:pic>
        <p:nvPicPr>
          <p:cNvPr id="18" name="Picture 17" descr="A screenshot of a computer&#10;&#10;Description automatically generated with low confidence">
            <a:extLst>
              <a:ext uri="{FF2B5EF4-FFF2-40B4-BE49-F238E27FC236}">
                <a16:creationId xmlns:a16="http://schemas.microsoft.com/office/drawing/2014/main" id="{11C53397-0F42-41F4-9A51-63E9491F8330}"/>
              </a:ext>
            </a:extLst>
          </p:cNvPr>
          <p:cNvPicPr>
            <a:picLocks noChangeAspect="1"/>
          </p:cNvPicPr>
          <p:nvPr/>
        </p:nvPicPr>
        <p:blipFill>
          <a:blip r:embed="rId12"/>
          <a:stretch>
            <a:fillRect/>
          </a:stretch>
        </p:blipFill>
        <p:spPr>
          <a:xfrm>
            <a:off x="3789956" y="1877682"/>
            <a:ext cx="4152900" cy="790575"/>
          </a:xfrm>
          <a:prstGeom prst="rect">
            <a:avLst/>
          </a:prstGeom>
        </p:spPr>
      </p:pic>
    </p:spTree>
    <p:extLst>
      <p:ext uri="{BB962C8B-B14F-4D97-AF65-F5344CB8AC3E}">
        <p14:creationId xmlns:p14="http://schemas.microsoft.com/office/powerpoint/2010/main" val="283726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EE1F-3C59-49DD-A538-7DF10C1CA47E}"/>
              </a:ext>
            </a:extLst>
          </p:cNvPr>
          <p:cNvSpPr>
            <a:spLocks noGrp="1"/>
          </p:cNvSpPr>
          <p:nvPr>
            <p:ph type="title"/>
          </p:nvPr>
        </p:nvSpPr>
        <p:spPr/>
        <p:txBody>
          <a:bodyPr/>
          <a:lstStyle/>
          <a:p>
            <a:endParaRPr lang="en-AU"/>
          </a:p>
        </p:txBody>
      </p:sp>
      <p:graphicFrame>
        <p:nvGraphicFramePr>
          <p:cNvPr id="5" name="Content Placeholder 4"/>
          <p:cNvGraphicFramePr>
            <a:graphicFrameLocks noGrp="1"/>
          </p:cNvGraphicFramePr>
          <p:nvPr>
            <p:ph idx="1"/>
          </p:nvPr>
        </p:nvGraphicFramePr>
        <p:xfrm>
          <a:off x="838200" y="1825625"/>
          <a:ext cx="10515599" cy="2138356"/>
        </p:xfrm>
        <a:graphic>
          <a:graphicData uri="http://schemas.openxmlformats.org/drawingml/2006/table">
            <a:tbl>
              <a:tblPr firstRow="1" firstCol="1" bandRow="1">
                <a:tableStyleId>{5C22544A-7EE6-4342-B048-85BDC9FD1C3A}</a:tableStyleId>
              </a:tblPr>
              <a:tblGrid>
                <a:gridCol w="1462729">
                  <a:extLst>
                    <a:ext uri="{9D8B030D-6E8A-4147-A177-3AD203B41FA5}">
                      <a16:colId xmlns:a16="http://schemas.microsoft.com/office/drawing/2014/main" val="3395042861"/>
                    </a:ext>
                  </a:extLst>
                </a:gridCol>
                <a:gridCol w="9052870">
                  <a:extLst>
                    <a:ext uri="{9D8B030D-6E8A-4147-A177-3AD203B41FA5}">
                      <a16:colId xmlns:a16="http://schemas.microsoft.com/office/drawing/2014/main" val="2083091682"/>
                    </a:ext>
                  </a:extLst>
                </a:gridCol>
              </a:tblGrid>
              <a:tr h="389045">
                <a:tc>
                  <a:txBody>
                    <a:bodyPr/>
                    <a:lstStyle/>
                    <a:p>
                      <a:pPr>
                        <a:lnSpc>
                          <a:spcPct val="100000"/>
                        </a:lnSpc>
                        <a:spcAft>
                          <a:spcPts val="0"/>
                        </a:spcAft>
                      </a:pPr>
                      <a:r>
                        <a:rPr lang="en-AU" sz="1600" dirty="0">
                          <a:effectLst/>
                        </a:rPr>
                        <a:t>THREE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72" marR="64072" marT="0" marB="0"/>
                </a:tc>
                <a:tc>
                  <a:txBody>
                    <a:bodyPr/>
                    <a:lstStyle/>
                    <a:p>
                      <a:pPr>
                        <a:lnSpc>
                          <a:spcPct val="100000"/>
                        </a:lnSpc>
                        <a:spcAft>
                          <a:spcPts val="0"/>
                        </a:spcAft>
                      </a:pPr>
                      <a:r>
                        <a:rPr lang="en-AU" sz="1600" dirty="0">
                          <a:effectLst/>
                        </a:rPr>
                        <a:t>Three core aspects of any empirical research project i.e. the “</a:t>
                      </a:r>
                      <a:r>
                        <a:rPr lang="en-AU" sz="1600" dirty="0" err="1">
                          <a:effectLst/>
                        </a:rPr>
                        <a:t>IDioTs</a:t>
                      </a:r>
                      <a:r>
                        <a:rPr lang="en-AU" sz="1600" dirty="0">
                          <a:effectLst/>
                        </a:rPr>
                        <a:t>” guide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72" marR="64072" marT="0" marB="0"/>
                </a:tc>
                <a:extLst>
                  <a:ext uri="{0D108BD9-81ED-4DB2-BD59-A6C34878D82A}">
                    <a16:rowId xmlns:a16="http://schemas.microsoft.com/office/drawing/2014/main" val="3192826720"/>
                  </a:ext>
                </a:extLst>
              </a:tr>
              <a:tr h="1749311">
                <a:tc>
                  <a:txBody>
                    <a:bodyPr/>
                    <a:lstStyle/>
                    <a:p>
                      <a:pPr>
                        <a:lnSpc>
                          <a:spcPct val="100000"/>
                        </a:lnSpc>
                        <a:spcAft>
                          <a:spcPts val="0"/>
                        </a:spcAft>
                      </a:pPr>
                      <a:r>
                        <a:rPr lang="en-AU" sz="1600" dirty="0">
                          <a:effectLst/>
                        </a:rPr>
                        <a:t>(G) Tools?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72" marR="64072" marT="0" marB="0"/>
                </a:tc>
                <a:tc>
                  <a:txBody>
                    <a:bodyPr/>
                    <a:lstStyle/>
                    <a:p>
                      <a:r>
                        <a:rPr lang="en-GB" sz="1600" b="0" i="0" u="none" strike="noStrike" kern="1200" baseline="0" dirty="0">
                          <a:solidFill>
                            <a:schemeClr val="dk1"/>
                          </a:solidFill>
                          <a:latin typeface="+mn-lt"/>
                          <a:ea typeface="+mn-ea"/>
                          <a:cs typeface="+mn-cs"/>
                        </a:rPr>
                        <a:t>All testing equipment is either on site or transportable and calibrated prior to testing. All personnel performing these tests are qualified audiologists or </a:t>
                      </a:r>
                      <a:r>
                        <a:rPr lang="en-AU" sz="1600" b="0" i="0" u="none" strike="noStrike" kern="1200" baseline="0" dirty="0">
                          <a:solidFill>
                            <a:schemeClr val="dk1"/>
                          </a:solidFill>
                          <a:latin typeface="+mn-lt"/>
                          <a:ea typeface="+mn-ea"/>
                          <a:cs typeface="+mn-cs"/>
                        </a:rPr>
                        <a:t>audiology students.</a:t>
                      </a:r>
                    </a:p>
                    <a:p>
                      <a:endParaRPr lang="en-AU" sz="1600" b="0" i="0" u="none" strike="noStrike" kern="1200" baseline="0" dirty="0">
                        <a:solidFill>
                          <a:schemeClr val="dk1"/>
                        </a:solidFill>
                        <a:latin typeface="+mn-lt"/>
                        <a:ea typeface="+mn-ea"/>
                        <a:cs typeface="+mn-cs"/>
                      </a:endParaRPr>
                    </a:p>
                    <a:p>
                      <a:r>
                        <a:rPr lang="en-GB" sz="1600" b="0" i="0" u="none" strike="noStrike" kern="1200" baseline="0" dirty="0">
                          <a:solidFill>
                            <a:schemeClr val="dk1"/>
                          </a:solidFill>
                          <a:latin typeface="+mn-lt"/>
                          <a:ea typeface="+mn-ea"/>
                          <a:cs typeface="+mn-cs"/>
                        </a:rPr>
                        <a:t>Area under the ROC curve (AUC), will be used to evaluate the diagnostic accuracy of WAI and 226-Hz Tympanometry in identifying conductive pathologies; the two audiological tests can then be compared. The sensitivity, specificity and likelihood-ratio predictors will be calculated to compare the</a:t>
                      </a:r>
                    </a:p>
                    <a:p>
                      <a:r>
                        <a:rPr lang="en-GB" sz="1600" b="0" i="0" u="none" strike="noStrike" kern="1200" baseline="0" dirty="0">
                          <a:solidFill>
                            <a:schemeClr val="dk1"/>
                          </a:solidFill>
                          <a:latin typeface="+mn-lt"/>
                          <a:ea typeface="+mn-ea"/>
                          <a:cs typeface="+mn-cs"/>
                        </a:rPr>
                        <a:t>performance of the two tests.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072" marR="64072" marT="0" marB="0"/>
                </a:tc>
                <a:extLst>
                  <a:ext uri="{0D108BD9-81ED-4DB2-BD59-A6C34878D82A}">
                    <a16:rowId xmlns:a16="http://schemas.microsoft.com/office/drawing/2014/main" val="3869309532"/>
                  </a:ext>
                </a:extLst>
              </a:tr>
            </a:tbl>
          </a:graphicData>
        </a:graphic>
      </p:graphicFrame>
      <p:sp>
        <p:nvSpPr>
          <p:cNvPr id="6" name="Slide Number Placeholder 5">
            <a:extLst>
              <a:ext uri="{FF2B5EF4-FFF2-40B4-BE49-F238E27FC236}">
                <a16:creationId xmlns:a16="http://schemas.microsoft.com/office/drawing/2014/main" id="{0768D883-B1DA-284F-B417-813B1BFC9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92753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954E-F13A-4000-9BB4-A515FF3CFA93}"/>
              </a:ext>
            </a:extLst>
          </p:cNvPr>
          <p:cNvSpPr>
            <a:spLocks noGrp="1"/>
          </p:cNvSpPr>
          <p:nvPr>
            <p:ph type="title"/>
          </p:nvPr>
        </p:nvSpPr>
        <p:spPr/>
        <p:txBody>
          <a:bodyPr/>
          <a:lstStyle/>
          <a:p>
            <a:endParaRPr lang="en-AU"/>
          </a:p>
        </p:txBody>
      </p:sp>
      <p:graphicFrame>
        <p:nvGraphicFramePr>
          <p:cNvPr id="5" name="Content Placeholder 4"/>
          <p:cNvGraphicFramePr>
            <a:graphicFrameLocks noGrp="1"/>
          </p:cNvGraphicFramePr>
          <p:nvPr>
            <p:ph idx="1"/>
          </p:nvPr>
        </p:nvGraphicFramePr>
        <p:xfrm>
          <a:off x="838201" y="872716"/>
          <a:ext cx="10515599" cy="5112568"/>
        </p:xfrm>
        <a:graphic>
          <a:graphicData uri="http://schemas.openxmlformats.org/drawingml/2006/table">
            <a:tbl>
              <a:tblPr firstRow="1" firstCol="1" bandRow="1">
                <a:tableStyleId>{5C22544A-7EE6-4342-B048-85BDC9FD1C3A}</a:tableStyleId>
              </a:tblPr>
              <a:tblGrid>
                <a:gridCol w="1902319">
                  <a:extLst>
                    <a:ext uri="{9D8B030D-6E8A-4147-A177-3AD203B41FA5}">
                      <a16:colId xmlns:a16="http://schemas.microsoft.com/office/drawing/2014/main" val="875782104"/>
                    </a:ext>
                  </a:extLst>
                </a:gridCol>
                <a:gridCol w="8613280">
                  <a:extLst>
                    <a:ext uri="{9D8B030D-6E8A-4147-A177-3AD203B41FA5}">
                      <a16:colId xmlns:a16="http://schemas.microsoft.com/office/drawing/2014/main" val="3052295942"/>
                    </a:ext>
                  </a:extLst>
                </a:gridCol>
              </a:tblGrid>
              <a:tr h="246427">
                <a:tc>
                  <a:txBody>
                    <a:bodyPr/>
                    <a:lstStyle/>
                    <a:p>
                      <a:pPr>
                        <a:lnSpc>
                          <a:spcPct val="100000"/>
                        </a:lnSpc>
                        <a:spcAft>
                          <a:spcPts val="0"/>
                        </a:spcAft>
                      </a:pPr>
                      <a:r>
                        <a:rPr lang="en-AU" sz="1600" dirty="0">
                          <a:effectLst/>
                        </a:rPr>
                        <a:t>TWO</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tc>
                  <a:txBody>
                    <a:bodyPr/>
                    <a:lstStyle/>
                    <a:p>
                      <a:pPr>
                        <a:lnSpc>
                          <a:spcPct val="100000"/>
                        </a:lnSpc>
                        <a:spcAft>
                          <a:spcPts val="0"/>
                        </a:spcAft>
                      </a:pPr>
                      <a:r>
                        <a:rPr lang="en-AU" sz="1600" dirty="0">
                          <a:effectLst/>
                        </a:rPr>
                        <a:t>Two key questions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extLst>
                  <a:ext uri="{0D108BD9-81ED-4DB2-BD59-A6C34878D82A}">
                    <a16:rowId xmlns:a16="http://schemas.microsoft.com/office/drawing/2014/main" val="512461371"/>
                  </a:ext>
                </a:extLst>
              </a:tr>
              <a:tr h="1325155">
                <a:tc>
                  <a:txBody>
                    <a:bodyPr/>
                    <a:lstStyle/>
                    <a:p>
                      <a:pPr>
                        <a:lnSpc>
                          <a:spcPct val="100000"/>
                        </a:lnSpc>
                        <a:spcAft>
                          <a:spcPts val="0"/>
                        </a:spcAft>
                      </a:pPr>
                      <a:r>
                        <a:rPr lang="en-AU" sz="1600" dirty="0">
                          <a:effectLst/>
                        </a:rPr>
                        <a:t>(H) What’s New?</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tc>
                  <a:txBody>
                    <a:bodyPr/>
                    <a:lstStyle/>
                    <a:p>
                      <a:pPr marL="342900" indent="-342900">
                        <a:buFont typeface="+mj-lt"/>
                        <a:buAutoNum type="arabicPeriod"/>
                      </a:pPr>
                      <a:r>
                        <a:rPr lang="en-GB" sz="1600" b="0" i="0" u="none" strike="noStrike" kern="1200" baseline="0" dirty="0">
                          <a:solidFill>
                            <a:schemeClr val="dk1"/>
                          </a:solidFill>
                          <a:latin typeface="+mn-lt"/>
                          <a:ea typeface="+mn-ea"/>
                          <a:cs typeface="+mn-cs"/>
                        </a:rPr>
                        <a:t>Direct comparison of the diagnostic accuracy of current clinical practices and innovative WAI measures in school-aged children.</a:t>
                      </a:r>
                    </a:p>
                    <a:p>
                      <a:pPr marL="342900" indent="-342900">
                        <a:buFont typeface="+mj-lt"/>
                        <a:buAutoNum type="arabicPeriod"/>
                      </a:pPr>
                      <a:r>
                        <a:rPr lang="en-GB" sz="1600" b="0" i="0" u="none" strike="noStrike" kern="1200" baseline="0" dirty="0">
                          <a:solidFill>
                            <a:schemeClr val="dk1"/>
                          </a:solidFill>
                          <a:latin typeface="+mn-lt"/>
                          <a:ea typeface="+mn-ea"/>
                          <a:cs typeface="+mn-cs"/>
                        </a:rPr>
                        <a:t>Use of WAI measures to diagnose conductive pathologies, including, but not limited to, Otitis Media with Effusion and </a:t>
                      </a:r>
                      <a:r>
                        <a:rPr lang="en-GB" sz="1600" b="0" i="0" u="none" strike="noStrike" kern="1200" baseline="0" dirty="0" err="1">
                          <a:solidFill>
                            <a:schemeClr val="dk1"/>
                          </a:solidFill>
                          <a:latin typeface="+mn-lt"/>
                          <a:ea typeface="+mn-ea"/>
                          <a:cs typeface="+mn-cs"/>
                        </a:rPr>
                        <a:t>Cholesteotomas</a:t>
                      </a:r>
                      <a:r>
                        <a:rPr lang="en-GB" sz="1600" b="0" i="0" u="none" strike="noStrike" kern="1200" baseline="0" dirty="0">
                          <a:solidFill>
                            <a:schemeClr val="dk1"/>
                          </a:solidFill>
                          <a:latin typeface="+mn-lt"/>
                          <a:ea typeface="+mn-ea"/>
                          <a:cs typeface="+mn-cs"/>
                        </a:rPr>
                        <a:t> in school aged children, and the potential to allow early diagnosis of conductive pathologies.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extLst>
                  <a:ext uri="{0D108BD9-81ED-4DB2-BD59-A6C34878D82A}">
                    <a16:rowId xmlns:a16="http://schemas.microsoft.com/office/drawing/2014/main" val="1760834980"/>
                  </a:ext>
                </a:extLst>
              </a:tr>
              <a:tr h="1635266">
                <a:tc>
                  <a:txBody>
                    <a:bodyPr/>
                    <a:lstStyle/>
                    <a:p>
                      <a:pPr>
                        <a:lnSpc>
                          <a:spcPct val="100000"/>
                        </a:lnSpc>
                        <a:spcAft>
                          <a:spcPts val="0"/>
                        </a:spcAft>
                      </a:pPr>
                      <a:r>
                        <a:rPr lang="en-AU" sz="1600">
                          <a:effectLst/>
                        </a:rPr>
                        <a:t>(I) So What?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tc>
                  <a:txBody>
                    <a:bodyPr/>
                    <a:lstStyle/>
                    <a:p>
                      <a:r>
                        <a:rPr lang="en-GB" sz="1600" b="0" i="0" u="none" strike="noStrike" kern="1200" baseline="0" dirty="0">
                          <a:solidFill>
                            <a:schemeClr val="dk1"/>
                          </a:solidFill>
                          <a:latin typeface="+mn-lt"/>
                          <a:ea typeface="+mn-ea"/>
                          <a:cs typeface="+mn-cs"/>
                        </a:rPr>
                        <a:t>Diagnostic accuracy is of utmost importance for best clinical practice. Current clinical practice cannot detect conductive pathologies with high accuracy. This study will provide critical information regarding the diagnostic accuracy of 226-Hz tympanometry for school aged children compared to the diagnostic accuracy of innovative technologies. If the hypotheses are correct, there is potential justification to replace 226-Hz tympanometry with WAI measures, to improve clinical practice, and in turn, optimise </a:t>
                      </a:r>
                      <a:r>
                        <a:rPr lang="en-GB" sz="1600" b="0" i="0" u="none" strike="noStrike" kern="1200" baseline="0" dirty="0" err="1">
                          <a:solidFill>
                            <a:schemeClr val="dk1"/>
                          </a:solidFill>
                          <a:latin typeface="+mn-lt"/>
                          <a:ea typeface="+mn-ea"/>
                          <a:cs typeface="+mn-cs"/>
                        </a:rPr>
                        <a:t>audiological</a:t>
                      </a:r>
                      <a:r>
                        <a:rPr lang="en-GB" sz="1600" b="0" i="0" u="none" strike="noStrike" kern="1200" baseline="0" dirty="0">
                          <a:solidFill>
                            <a:schemeClr val="dk1"/>
                          </a:solidFill>
                          <a:latin typeface="+mn-lt"/>
                          <a:ea typeface="+mn-ea"/>
                          <a:cs typeface="+mn-cs"/>
                        </a:rPr>
                        <a:t> care.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extLst>
                  <a:ext uri="{0D108BD9-81ED-4DB2-BD59-A6C34878D82A}">
                    <a16:rowId xmlns:a16="http://schemas.microsoft.com/office/drawing/2014/main" val="1379841310"/>
                  </a:ext>
                </a:extLst>
              </a:tr>
              <a:tr h="246427">
                <a:tc>
                  <a:txBody>
                    <a:bodyPr/>
                    <a:lstStyle/>
                    <a:p>
                      <a:pPr>
                        <a:lnSpc>
                          <a:spcPct val="100000"/>
                        </a:lnSpc>
                        <a:spcAft>
                          <a:spcPts val="0"/>
                        </a:spcAft>
                      </a:pPr>
                      <a:r>
                        <a:rPr lang="en-AU" sz="1600">
                          <a:effectLst/>
                        </a:rPr>
                        <a:t>ONE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tc>
                  <a:txBody>
                    <a:bodyPr/>
                    <a:lstStyle/>
                    <a:p>
                      <a:pPr>
                        <a:lnSpc>
                          <a:spcPct val="100000"/>
                        </a:lnSpc>
                        <a:spcAft>
                          <a:spcPts val="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extLst>
                  <a:ext uri="{0D108BD9-81ED-4DB2-BD59-A6C34878D82A}">
                    <a16:rowId xmlns:a16="http://schemas.microsoft.com/office/drawing/2014/main" val="2991919332"/>
                  </a:ext>
                </a:extLst>
              </a:tr>
              <a:tr h="1659293">
                <a:tc>
                  <a:txBody>
                    <a:bodyPr/>
                    <a:lstStyle/>
                    <a:p>
                      <a:pPr>
                        <a:lnSpc>
                          <a:spcPct val="100000"/>
                        </a:lnSpc>
                        <a:spcAft>
                          <a:spcPts val="0"/>
                        </a:spcAft>
                      </a:pPr>
                      <a:r>
                        <a:rPr lang="en-AU" sz="1600" dirty="0">
                          <a:effectLst/>
                        </a:rPr>
                        <a:t>(J) Contribution?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tc>
                  <a:txBody>
                    <a:bodyPr/>
                    <a:lstStyle/>
                    <a:p>
                      <a:r>
                        <a:rPr lang="en-GB" sz="1600" b="0" i="0" u="none" strike="noStrike" kern="1200" baseline="0" dirty="0">
                          <a:solidFill>
                            <a:schemeClr val="dk1"/>
                          </a:solidFill>
                          <a:latin typeface="+mn-lt"/>
                          <a:ea typeface="+mn-ea"/>
                          <a:cs typeface="+mn-cs"/>
                        </a:rPr>
                        <a:t>Direct comparison of the diagnostic accuracy of 226-Hz tympanometry and WAI measures in children is a novel concept in the literature. Findings from this study have the potential to inform future research processes by allowing more accurate evaluation of middle ear function.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718" marR="62718" marT="0" marB="0"/>
                </a:tc>
                <a:extLst>
                  <a:ext uri="{0D108BD9-81ED-4DB2-BD59-A6C34878D82A}">
                    <a16:rowId xmlns:a16="http://schemas.microsoft.com/office/drawing/2014/main" val="1979608297"/>
                  </a:ext>
                </a:extLst>
              </a:tr>
            </a:tbl>
          </a:graphicData>
        </a:graphic>
      </p:graphicFrame>
      <p:sp>
        <p:nvSpPr>
          <p:cNvPr id="6" name="Slide Number Placeholder 5">
            <a:extLst>
              <a:ext uri="{FF2B5EF4-FFF2-40B4-BE49-F238E27FC236}">
                <a16:creationId xmlns:a16="http://schemas.microsoft.com/office/drawing/2014/main" id="{376E62CD-088F-444A-A104-2201D197C1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813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98E4-9617-4CE6-B36A-425D92DDFBEF}"/>
              </a:ext>
            </a:extLst>
          </p:cNvPr>
          <p:cNvSpPr>
            <a:spLocks noGrp="1"/>
          </p:cNvSpPr>
          <p:nvPr>
            <p:ph type="title"/>
          </p:nvPr>
        </p:nvSpPr>
        <p:spPr/>
        <p:txBody>
          <a:bodyPr/>
          <a:lstStyle/>
          <a:p>
            <a:endParaRPr lang="en-AU"/>
          </a:p>
        </p:txBody>
      </p:sp>
      <p:graphicFrame>
        <p:nvGraphicFramePr>
          <p:cNvPr id="5" name="Content Placeholder 4"/>
          <p:cNvGraphicFramePr>
            <a:graphicFrameLocks noGrp="1"/>
          </p:cNvGraphicFramePr>
          <p:nvPr>
            <p:ph idx="1"/>
          </p:nvPr>
        </p:nvGraphicFramePr>
        <p:xfrm>
          <a:off x="838200" y="1825625"/>
          <a:ext cx="10515599" cy="2438400"/>
        </p:xfrm>
        <a:graphic>
          <a:graphicData uri="http://schemas.openxmlformats.org/drawingml/2006/table">
            <a:tbl>
              <a:tblPr firstRow="1" firstCol="1" bandRow="1">
                <a:tableStyleId>{5C22544A-7EE6-4342-B048-85BDC9FD1C3A}</a:tableStyleId>
              </a:tblPr>
              <a:tblGrid>
                <a:gridCol w="2037009">
                  <a:extLst>
                    <a:ext uri="{9D8B030D-6E8A-4147-A177-3AD203B41FA5}">
                      <a16:colId xmlns:a16="http://schemas.microsoft.com/office/drawing/2014/main" val="3395042861"/>
                    </a:ext>
                  </a:extLst>
                </a:gridCol>
                <a:gridCol w="8478590">
                  <a:extLst>
                    <a:ext uri="{9D8B030D-6E8A-4147-A177-3AD203B41FA5}">
                      <a16:colId xmlns:a16="http://schemas.microsoft.com/office/drawing/2014/main" val="2083091682"/>
                    </a:ext>
                  </a:extLst>
                </a:gridCol>
              </a:tblGrid>
              <a:tr h="1749311">
                <a:tc>
                  <a:txBody>
                    <a:bodyPr/>
                    <a:lstStyle/>
                    <a:p>
                      <a:pPr>
                        <a:lnSpc>
                          <a:spcPct val="100000"/>
                        </a:lnSpc>
                        <a:spcAft>
                          <a:spcPts val="0"/>
                        </a:spcAft>
                      </a:pPr>
                      <a:r>
                        <a:rPr lang="en-AU" sz="1600" dirty="0">
                          <a:effectLst/>
                          <a:latin typeface="+mn-lt"/>
                          <a:ea typeface="Calibri" panose="020F0502020204030204" pitchFamily="34" charset="0"/>
                          <a:cs typeface="Times New Roman" panose="02020603050405020304" pitchFamily="18" charset="0"/>
                        </a:rPr>
                        <a:t>(K) Other Considerations</a:t>
                      </a:r>
                    </a:p>
                  </a:txBody>
                  <a:tcPr marL="64072" marR="64072" marT="0" marB="0"/>
                </a:tc>
                <a:tc>
                  <a:txBody>
                    <a:bodyPr/>
                    <a:lstStyle/>
                    <a:p>
                      <a:r>
                        <a:rPr lang="en-GB" sz="1600" b="0" i="0" u="none" strike="noStrike" kern="1200" baseline="0" dirty="0">
                          <a:solidFill>
                            <a:schemeClr val="tx1"/>
                          </a:solidFill>
                          <a:latin typeface="+mn-lt"/>
                          <a:ea typeface="+mn-ea"/>
                          <a:cs typeface="+mn-cs"/>
                        </a:rPr>
                        <a:t>Ethical clearance for this project has been attained.</a:t>
                      </a:r>
                    </a:p>
                    <a:p>
                      <a:endParaRPr lang="en-GB" sz="1600" b="0" i="0" u="none" strike="noStrike" kern="1200" baseline="0" dirty="0">
                        <a:solidFill>
                          <a:schemeClr val="tx1"/>
                        </a:solidFill>
                        <a:latin typeface="+mn-lt"/>
                        <a:ea typeface="+mn-ea"/>
                        <a:cs typeface="+mn-cs"/>
                      </a:endParaRPr>
                    </a:p>
                    <a:p>
                      <a:r>
                        <a:rPr lang="en-GB" sz="1600" b="0" i="0" u="none" strike="noStrike" kern="1200" baseline="0" dirty="0">
                          <a:solidFill>
                            <a:schemeClr val="tx1"/>
                          </a:solidFill>
                          <a:latin typeface="+mn-lt"/>
                          <a:ea typeface="+mn-ea"/>
                          <a:cs typeface="+mn-cs"/>
                        </a:rPr>
                        <a:t>This is a low risk project. All tests are routinely performed in health settings </a:t>
                      </a:r>
                      <a:r>
                        <a:rPr lang="en-AU" sz="1600" b="0" i="0" u="none" strike="noStrike" kern="1200" baseline="0" dirty="0">
                          <a:solidFill>
                            <a:schemeClr val="tx1"/>
                          </a:solidFill>
                          <a:latin typeface="+mn-lt"/>
                          <a:ea typeface="+mn-ea"/>
                          <a:cs typeface="+mn-cs"/>
                        </a:rPr>
                        <a:t>around the world.</a:t>
                      </a:r>
                    </a:p>
                    <a:p>
                      <a:r>
                        <a:rPr lang="en-GB" sz="1600" b="0" i="0" u="none" strike="noStrike" kern="1200" baseline="0" dirty="0">
                          <a:solidFill>
                            <a:schemeClr val="tx1"/>
                          </a:solidFill>
                          <a:latin typeface="+mn-lt"/>
                          <a:ea typeface="+mn-ea"/>
                          <a:cs typeface="+mn-cs"/>
                        </a:rPr>
                        <a:t>Collaboration with the School of Health and Rehabilitation Sciences – Department of Audiology has been arranged. Audiology students will assist during the Normative Data set collection to test the large number of participants in a timely manner. The experience is beneficial to the students and contributes to the clinical requirements of their program.</a:t>
                      </a:r>
                    </a:p>
                    <a:p>
                      <a:endParaRPr lang="en-GB" sz="1600" b="0" i="0" u="none" strike="noStrike" kern="1200" baseline="0" dirty="0">
                        <a:solidFill>
                          <a:schemeClr val="tx1"/>
                        </a:solidFill>
                        <a:latin typeface="+mn-lt"/>
                        <a:ea typeface="+mn-ea"/>
                        <a:cs typeface="+mn-cs"/>
                      </a:endParaRPr>
                    </a:p>
                    <a:p>
                      <a:r>
                        <a:rPr lang="en-GB" sz="1600" b="0" i="0" u="none" strike="noStrike" kern="1200" baseline="0" dirty="0">
                          <a:solidFill>
                            <a:schemeClr val="tx1"/>
                          </a:solidFill>
                          <a:latin typeface="+mn-lt"/>
                          <a:ea typeface="+mn-ea"/>
                          <a:cs typeface="+mn-cs"/>
                        </a:rPr>
                        <a:t>Collaboration with the ENT and Audiology Departments of Ipswich Hospital has been arranged. </a:t>
                      </a:r>
                    </a:p>
                    <a:p>
                      <a:r>
                        <a:rPr lang="en-GB" sz="1600" b="0" i="0" u="none" strike="noStrike" kern="1200" baseline="0" dirty="0">
                          <a:solidFill>
                            <a:schemeClr val="tx1"/>
                          </a:solidFill>
                          <a:latin typeface="+mn-lt"/>
                          <a:ea typeface="+mn-ea"/>
                          <a:cs typeface="+mn-cs"/>
                        </a:rPr>
                        <a:t>This is necessary to attain WAI data from children with medically </a:t>
                      </a:r>
                      <a:r>
                        <a:rPr lang="en-AU" sz="1600" b="0" i="0" u="none" strike="noStrike" kern="1200" baseline="0" dirty="0">
                          <a:solidFill>
                            <a:schemeClr val="tx1"/>
                          </a:solidFill>
                          <a:latin typeface="+mn-lt"/>
                          <a:ea typeface="+mn-ea"/>
                          <a:cs typeface="+mn-cs"/>
                        </a:rPr>
                        <a:t>confirmed conductive pathologies.</a:t>
                      </a:r>
                      <a:endParaRPr lang="en-AU" sz="1600" dirty="0">
                        <a:solidFill>
                          <a:schemeClr val="tx1"/>
                        </a:solidFill>
                        <a:effectLst/>
                        <a:latin typeface="+mn-lt"/>
                        <a:ea typeface="Calibri" panose="020F0502020204030204" pitchFamily="34" charset="0"/>
                        <a:cs typeface="Times New Roman" panose="02020603050405020304" pitchFamily="18" charset="0"/>
                      </a:endParaRPr>
                    </a:p>
                  </a:txBody>
                  <a:tcPr marL="64072" marR="64072" marT="0" marB="0">
                    <a:solidFill>
                      <a:schemeClr val="bg1"/>
                    </a:solidFill>
                  </a:tcPr>
                </a:tc>
                <a:extLst>
                  <a:ext uri="{0D108BD9-81ED-4DB2-BD59-A6C34878D82A}">
                    <a16:rowId xmlns:a16="http://schemas.microsoft.com/office/drawing/2014/main" val="3869309532"/>
                  </a:ext>
                </a:extLst>
              </a:tr>
            </a:tbl>
          </a:graphicData>
        </a:graphic>
      </p:graphicFrame>
      <p:sp>
        <p:nvSpPr>
          <p:cNvPr id="6" name="Slide Number Placeholder 5">
            <a:extLst>
              <a:ext uri="{FF2B5EF4-FFF2-40B4-BE49-F238E27FC236}">
                <a16:creationId xmlns:a16="http://schemas.microsoft.com/office/drawing/2014/main" id="{B1350E58-72F4-E94E-8E55-E79DF86D2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76089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982B790-7827-274B-9019-FB7926711712}"/>
              </a:ext>
            </a:extLst>
          </p:cNvPr>
          <p:cNvSpPr>
            <a:spLocks noGrp="1"/>
          </p:cNvSpPr>
          <p:nvPr>
            <p:ph type="title"/>
          </p:nvPr>
        </p:nvSpPr>
        <p:spPr>
          <a:prstGeom prst="rect">
            <a:avLst/>
          </a:prstGeom>
        </p:spPr>
        <p:txBody>
          <a:bodyPr anchor="ctr">
            <a:normAutofit/>
          </a:bodyPr>
          <a:lstStyle/>
          <a:p>
            <a:r>
              <a:rPr lang="en-US" b="1" dirty="0"/>
              <a:t>YouTube Video Example</a:t>
            </a:r>
          </a:p>
        </p:txBody>
      </p:sp>
      <p:sp>
        <p:nvSpPr>
          <p:cNvPr id="13" name="Text Placeholder 12">
            <a:extLst>
              <a:ext uri="{FF2B5EF4-FFF2-40B4-BE49-F238E27FC236}">
                <a16:creationId xmlns:a16="http://schemas.microsoft.com/office/drawing/2014/main" id="{7BF264AA-3EE5-5248-9A74-2DD37DDFB0CE}"/>
              </a:ext>
            </a:extLst>
          </p:cNvPr>
          <p:cNvSpPr>
            <a:spLocks noGrp="1"/>
          </p:cNvSpPr>
          <p:nvPr>
            <p:ph idx="1"/>
          </p:nvPr>
        </p:nvSpPr>
        <p:spPr>
          <a:prstGeom prst="rect">
            <a:avLst/>
          </a:prstGeom>
        </p:spPr>
        <p:txBody>
          <a:bodyPr>
            <a:noAutofit/>
          </a:bodyPr>
          <a:lstStyle/>
          <a:p>
            <a:pPr marL="0" indent="0">
              <a:buNone/>
            </a:pPr>
            <a:r>
              <a:rPr lang="en-US" sz="2800" dirty="0"/>
              <a:t>2017 </a:t>
            </a:r>
            <a:r>
              <a:rPr lang="en-US" sz="2800" dirty="0" err="1"/>
              <a:t>UQuAPS</a:t>
            </a:r>
            <a:r>
              <a:rPr lang="en-US" sz="2800" dirty="0"/>
              <a:t> Pitching Research Runner-up: </a:t>
            </a:r>
            <a:r>
              <a:rPr lang="en-AU" sz="2800" dirty="0"/>
              <a:t>Cerys Downing</a:t>
            </a:r>
          </a:p>
          <a:p>
            <a:pPr marL="0" indent="0">
              <a:buNone/>
            </a:pPr>
            <a:br>
              <a:rPr lang="en-AU" sz="2800" dirty="0"/>
            </a:br>
            <a:r>
              <a:rPr lang="en-AU" sz="2800" dirty="0">
                <a:hlinkClick r:id="rId2"/>
              </a:rPr>
              <a:t>https://www.youtube.com/watch?v=sWOE2AZDYVI&amp;feature=youtu.be</a:t>
            </a:r>
            <a:endParaRPr lang="en-US" sz="2800" dirty="0"/>
          </a:p>
        </p:txBody>
      </p:sp>
      <p:sp>
        <p:nvSpPr>
          <p:cNvPr id="9" name="Slide Number Placeholder 8">
            <a:extLst>
              <a:ext uri="{FF2B5EF4-FFF2-40B4-BE49-F238E27FC236}">
                <a16:creationId xmlns:a16="http://schemas.microsoft.com/office/drawing/2014/main" id="{E6EBF3A5-4BD0-294B-803E-E25BDCBFA16C}"/>
              </a:ext>
            </a:extLst>
          </p:cNvPr>
          <p:cNvSpPr>
            <a:spLocks noGrp="1"/>
          </p:cNvSpPr>
          <p:nvPr>
            <p:ph type="sldNum" sz="quarter" idx="12"/>
          </p:nvPr>
        </p:nvSpPr>
        <p:spPr>
          <a:prstGeom prst="rect">
            <a:avLst/>
          </a:prstGeo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63</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77569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Other Advice … strongly recommended</a:t>
            </a:r>
          </a:p>
        </p:txBody>
      </p:sp>
      <p:sp>
        <p:nvSpPr>
          <p:cNvPr id="3" name="Content Placeholder 2"/>
          <p:cNvSpPr>
            <a:spLocks noGrp="1"/>
          </p:cNvSpPr>
          <p:nvPr>
            <p:ph idx="1"/>
          </p:nvPr>
        </p:nvSpPr>
        <p:spPr/>
        <p:txBody>
          <a:bodyPr/>
          <a:lstStyle/>
          <a:p>
            <a:r>
              <a:rPr lang="en-AU" dirty="0"/>
              <a:t>Please communicate/discuss with your research </a:t>
            </a:r>
            <a:r>
              <a:rPr lang="en-AU" b="1" dirty="0">
                <a:solidFill>
                  <a:srgbClr val="FF0000"/>
                </a:solidFill>
              </a:rPr>
              <a:t>advisors/ mentors</a:t>
            </a:r>
          </a:p>
          <a:p>
            <a:r>
              <a:rPr lang="en-AU" dirty="0"/>
              <a:t>Do </a:t>
            </a:r>
            <a:r>
              <a:rPr lang="en-AU" b="1" dirty="0">
                <a:solidFill>
                  <a:srgbClr val="FF0000"/>
                </a:solidFill>
              </a:rPr>
              <a:t>NOT</a:t>
            </a:r>
            <a:r>
              <a:rPr lang="en-AU" dirty="0"/>
              <a:t> pitch your entire PhD thesis! E.g. 1</a:t>
            </a:r>
            <a:r>
              <a:rPr lang="en-AU" baseline="30000" dirty="0"/>
              <a:t>st</a:t>
            </a:r>
            <a:r>
              <a:rPr lang="en-AU" dirty="0"/>
              <a:t> essay.</a:t>
            </a:r>
          </a:p>
          <a:p>
            <a:r>
              <a:rPr lang="en-AU" dirty="0"/>
              <a:t>Learn about “</a:t>
            </a:r>
            <a:r>
              <a:rPr lang="en-AU" dirty="0">
                <a:solidFill>
                  <a:srgbClr val="FF0000"/>
                </a:solidFill>
              </a:rPr>
              <a:t>responsible science</a:t>
            </a:r>
            <a:r>
              <a:rPr lang="en-AU" dirty="0"/>
              <a:t>” by watching the video:</a:t>
            </a:r>
          </a:p>
          <a:p>
            <a:pPr marL="0" indent="0">
              <a:buNone/>
            </a:pPr>
            <a:r>
              <a:rPr lang="en-AU" dirty="0"/>
              <a:t> </a:t>
            </a:r>
          </a:p>
          <a:p>
            <a:pPr marL="0" indent="0">
              <a:buNone/>
            </a:pPr>
            <a:r>
              <a:rPr lang="en-AU" dirty="0"/>
              <a:t>       </a:t>
            </a:r>
            <a:r>
              <a:rPr lang="en-AU" dirty="0">
                <a:highlight>
                  <a:srgbClr val="FFFF00"/>
                </a:highlight>
                <a:hlinkClick r:id="rId2"/>
              </a:rPr>
              <a:t>https://youtu.be/0U8FOxzZz4s</a:t>
            </a:r>
            <a:r>
              <a:rPr lang="en-AU" dirty="0">
                <a:highlight>
                  <a:srgbClr val="FFFF00"/>
                </a:highlight>
              </a:rPr>
              <a:t> </a:t>
            </a:r>
          </a:p>
          <a:p>
            <a:pPr marL="0" indent="0">
              <a:buNone/>
            </a:pPr>
            <a:endParaRPr lang="en-AU" dirty="0"/>
          </a:p>
          <a:p>
            <a:pPr marL="0" indent="0">
              <a:buNone/>
            </a:pPr>
            <a:r>
              <a:rPr lang="en-AU" dirty="0"/>
              <a:t> </a:t>
            </a:r>
          </a:p>
        </p:txBody>
      </p:sp>
      <p:sp>
        <p:nvSpPr>
          <p:cNvPr id="4" name="Slide Number Placeholder 3"/>
          <p:cNvSpPr>
            <a:spLocks noGrp="1"/>
          </p:cNvSpPr>
          <p:nvPr>
            <p:ph type="sldNum" sz="quarter" idx="11"/>
          </p:nvPr>
        </p:nvSpPr>
        <p:spPr/>
        <p:txBody>
          <a:bodyPr/>
          <a:lstStyle/>
          <a:p>
            <a:fld id="{BAF7D8E6-E477-49BE-8901-66CD05D24A92}" type="slidenum">
              <a:rPr lang="en-US" smtClean="0"/>
              <a:pPr/>
              <a:t>64</a:t>
            </a:fld>
            <a:endParaRPr lang="en-US"/>
          </a:p>
        </p:txBody>
      </p:sp>
    </p:spTree>
    <p:extLst>
      <p:ext uri="{BB962C8B-B14F-4D97-AF65-F5344CB8AC3E}">
        <p14:creationId xmlns:p14="http://schemas.microsoft.com/office/powerpoint/2010/main" val="246848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Thank you</a:t>
            </a:r>
          </a:p>
        </p:txBody>
      </p:sp>
      <p:sp>
        <p:nvSpPr>
          <p:cNvPr id="3" name="Content Placeholder 2"/>
          <p:cNvSpPr>
            <a:spLocks noGrp="1"/>
          </p:cNvSpPr>
          <p:nvPr>
            <p:ph idx="1"/>
          </p:nvPr>
        </p:nvSpPr>
        <p:spPr/>
        <p:txBody>
          <a:bodyPr/>
          <a:lstStyle/>
          <a:p>
            <a:pPr marL="0" indent="0" algn="ctr">
              <a:buNone/>
            </a:pPr>
            <a:endParaRPr lang="en-AU" dirty="0">
              <a:solidFill>
                <a:srgbClr val="FF0000"/>
              </a:solidFill>
            </a:endParaRPr>
          </a:p>
          <a:p>
            <a:pPr marL="0" indent="0" algn="ctr">
              <a:buNone/>
            </a:pPr>
            <a:endParaRPr lang="en-AU" dirty="0">
              <a:solidFill>
                <a:srgbClr val="FF0000"/>
              </a:solidFill>
            </a:endParaRPr>
          </a:p>
          <a:p>
            <a:pPr marL="0" indent="0" algn="ctr">
              <a:buNone/>
            </a:pPr>
            <a:r>
              <a:rPr lang="en-AU" sz="6000" dirty="0">
                <a:solidFill>
                  <a:srgbClr val="FF0000"/>
                </a:solidFill>
              </a:rPr>
              <a:t>QUESTIONS? </a:t>
            </a:r>
          </a:p>
        </p:txBody>
      </p:sp>
      <p:sp>
        <p:nvSpPr>
          <p:cNvPr id="4" name="Slide Number Placeholder 3"/>
          <p:cNvSpPr>
            <a:spLocks noGrp="1"/>
          </p:cNvSpPr>
          <p:nvPr>
            <p:ph type="sldNum" sz="quarter" idx="11"/>
          </p:nvPr>
        </p:nvSpPr>
        <p:spPr/>
        <p:txBody>
          <a:bodyPr/>
          <a:lstStyle/>
          <a:p>
            <a:fld id="{BAF7D8E6-E477-49BE-8901-66CD05D24A92}" type="slidenum">
              <a:rPr lang="en-US" smtClean="0"/>
              <a:pPr/>
              <a:t>65</a:t>
            </a:fld>
            <a:endParaRPr lang="en-US"/>
          </a:p>
        </p:txBody>
      </p:sp>
    </p:spTree>
    <p:custDataLst>
      <p:tags r:id="rId1"/>
    </p:custDataLst>
    <p:extLst>
      <p:ext uri="{BB962C8B-B14F-4D97-AF65-F5344CB8AC3E}">
        <p14:creationId xmlns:p14="http://schemas.microsoft.com/office/powerpoint/2010/main" val="428351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4B82C69D-2C85-410F-A81B-4A49E2BAF9D7}"/>
              </a:ext>
            </a:extLst>
          </p:cNvPr>
          <p:cNvPicPr>
            <a:picLocks noChangeAspect="1"/>
          </p:cNvPicPr>
          <p:nvPr/>
        </p:nvPicPr>
        <p:blipFill>
          <a:blip r:embed="rId2"/>
          <a:stretch>
            <a:fillRect/>
          </a:stretch>
        </p:blipFill>
        <p:spPr>
          <a:xfrm>
            <a:off x="1157288" y="2178050"/>
            <a:ext cx="1047750" cy="1268413"/>
          </a:xfrm>
          <a:prstGeom prst="rect">
            <a:avLst/>
          </a:prstGeom>
        </p:spPr>
      </p:pic>
      <p:pic>
        <p:nvPicPr>
          <p:cNvPr id="13" name="Picture 12" descr="Text&#10;&#10;Description automatically generated">
            <a:extLst>
              <a:ext uri="{FF2B5EF4-FFF2-40B4-BE49-F238E27FC236}">
                <a16:creationId xmlns:a16="http://schemas.microsoft.com/office/drawing/2014/main" id="{CBC75013-2D81-4EEC-A36E-F38A2BC9C43C}"/>
              </a:ext>
            </a:extLst>
          </p:cNvPr>
          <p:cNvPicPr>
            <a:picLocks noChangeAspect="1"/>
          </p:cNvPicPr>
          <p:nvPr/>
        </p:nvPicPr>
        <p:blipFill>
          <a:blip r:embed="rId3"/>
          <a:stretch>
            <a:fillRect/>
          </a:stretch>
        </p:blipFill>
        <p:spPr>
          <a:xfrm>
            <a:off x="2271713" y="2178050"/>
            <a:ext cx="8759825" cy="1268413"/>
          </a:xfrm>
          <a:prstGeom prst="rect">
            <a:avLst/>
          </a:prstGeom>
        </p:spPr>
      </p:pic>
      <p:pic>
        <p:nvPicPr>
          <p:cNvPr id="17" name="Picture 16" descr="Text&#10;&#10;Description automatically generated">
            <a:extLst>
              <a:ext uri="{FF2B5EF4-FFF2-40B4-BE49-F238E27FC236}">
                <a16:creationId xmlns:a16="http://schemas.microsoft.com/office/drawing/2014/main" id="{0595FDA4-25EA-4DCE-8509-4B6D7CAE4CD2}"/>
              </a:ext>
            </a:extLst>
          </p:cNvPr>
          <p:cNvPicPr>
            <a:picLocks noChangeAspect="1"/>
          </p:cNvPicPr>
          <p:nvPr/>
        </p:nvPicPr>
        <p:blipFill>
          <a:blip r:embed="rId4"/>
          <a:stretch>
            <a:fillRect/>
          </a:stretch>
        </p:blipFill>
        <p:spPr>
          <a:xfrm>
            <a:off x="1157288" y="3514725"/>
            <a:ext cx="2371725" cy="808038"/>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23F5A8A6-2FB8-46B7-B5DE-B0EAA8D0E9FE}"/>
              </a:ext>
            </a:extLst>
          </p:cNvPr>
          <p:cNvPicPr>
            <a:picLocks noChangeAspect="1"/>
          </p:cNvPicPr>
          <p:nvPr/>
        </p:nvPicPr>
        <p:blipFill>
          <a:blip r:embed="rId5"/>
          <a:stretch>
            <a:fillRect/>
          </a:stretch>
        </p:blipFill>
        <p:spPr>
          <a:xfrm>
            <a:off x="3595688" y="3514725"/>
            <a:ext cx="2679700" cy="808038"/>
          </a:xfrm>
          <a:prstGeom prst="rect">
            <a:avLst/>
          </a:prstGeom>
        </p:spPr>
      </p:pic>
      <p:pic>
        <p:nvPicPr>
          <p:cNvPr id="21" name="Graphic 20">
            <a:extLst>
              <a:ext uri="{FF2B5EF4-FFF2-40B4-BE49-F238E27FC236}">
                <a16:creationId xmlns:a16="http://schemas.microsoft.com/office/drawing/2014/main" id="{642982B6-24DF-455B-9237-12019FC73C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7288" y="4391025"/>
            <a:ext cx="3592513" cy="782638"/>
          </a:xfrm>
          <a:prstGeom prst="rect">
            <a:avLst/>
          </a:prstGeom>
        </p:spPr>
      </p:pic>
      <p:pic>
        <p:nvPicPr>
          <p:cNvPr id="23" name="Picture 22">
            <a:extLst>
              <a:ext uri="{FF2B5EF4-FFF2-40B4-BE49-F238E27FC236}">
                <a16:creationId xmlns:a16="http://schemas.microsoft.com/office/drawing/2014/main" id="{15E3214E-74E9-4368-A828-6A6026A69A68}"/>
              </a:ext>
            </a:extLst>
          </p:cNvPr>
          <p:cNvPicPr>
            <a:picLocks noChangeAspect="1"/>
          </p:cNvPicPr>
          <p:nvPr/>
        </p:nvPicPr>
        <p:blipFill>
          <a:blip r:embed="rId8"/>
          <a:stretch>
            <a:fillRect/>
          </a:stretch>
        </p:blipFill>
        <p:spPr>
          <a:xfrm>
            <a:off x="1157288" y="5238750"/>
            <a:ext cx="3592513" cy="601663"/>
          </a:xfrm>
          <a:prstGeom prst="rect">
            <a:avLst/>
          </a:prstGeom>
        </p:spPr>
      </p:pic>
      <p:pic>
        <p:nvPicPr>
          <p:cNvPr id="9" name="Content Placeholder 8">
            <a:extLst>
              <a:ext uri="{FF2B5EF4-FFF2-40B4-BE49-F238E27FC236}">
                <a16:creationId xmlns:a16="http://schemas.microsoft.com/office/drawing/2014/main" id="{F64E7EF4-5DDF-4C6B-B05F-56B654EEF62E}"/>
              </a:ext>
            </a:extLst>
          </p:cNvPr>
          <p:cNvPicPr>
            <a:picLocks noGrp="1" noChangeAspect="1"/>
          </p:cNvPicPr>
          <p:nvPr>
            <p:ph idx="1"/>
          </p:nvPr>
        </p:nvPicPr>
        <p:blipFill>
          <a:blip r:embed="rId9"/>
          <a:stretch>
            <a:fillRect/>
          </a:stretch>
        </p:blipFill>
        <p:spPr>
          <a:xfrm>
            <a:off x="4816475" y="4391025"/>
            <a:ext cx="1460500" cy="1449388"/>
          </a:xfrm>
        </p:spPr>
      </p:pic>
      <p:pic>
        <p:nvPicPr>
          <p:cNvPr id="19" name="Picture 18" descr="Logo, company name&#10;&#10;Description automatically generated">
            <a:extLst>
              <a:ext uri="{FF2B5EF4-FFF2-40B4-BE49-F238E27FC236}">
                <a16:creationId xmlns:a16="http://schemas.microsoft.com/office/drawing/2014/main" id="{BF83395C-6DA1-4E76-8F12-B4CCEF58CA3C}"/>
              </a:ext>
            </a:extLst>
          </p:cNvPr>
          <p:cNvPicPr>
            <a:picLocks noChangeAspect="1"/>
          </p:cNvPicPr>
          <p:nvPr/>
        </p:nvPicPr>
        <p:blipFill>
          <a:blip r:embed="rId10"/>
          <a:stretch>
            <a:fillRect/>
          </a:stretch>
        </p:blipFill>
        <p:spPr>
          <a:xfrm>
            <a:off x="6345238" y="3514725"/>
            <a:ext cx="4686300" cy="2325688"/>
          </a:xfrm>
          <a:prstGeom prst="rect">
            <a:avLst/>
          </a:prstGeom>
        </p:spPr>
      </p:pic>
      <p:sp>
        <p:nvSpPr>
          <p:cNvPr id="4" name="Slide Number Placeholder 3">
            <a:extLst>
              <a:ext uri="{FF2B5EF4-FFF2-40B4-BE49-F238E27FC236}">
                <a16:creationId xmlns:a16="http://schemas.microsoft.com/office/drawing/2014/main" id="{733FACB6-BFC3-40BA-B3D6-8673269FC13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smtClean="0"/>
              <a:pPr defTabSz="914400">
                <a:spcAft>
                  <a:spcPts val="600"/>
                </a:spcAft>
              </a:pPr>
              <a:t>7</a:t>
            </a:fld>
            <a:endParaRPr lang="en-US"/>
          </a:p>
        </p:txBody>
      </p:sp>
      <p:sp>
        <p:nvSpPr>
          <p:cNvPr id="5" name="Title 1">
            <a:extLst>
              <a:ext uri="{FF2B5EF4-FFF2-40B4-BE49-F238E27FC236}">
                <a16:creationId xmlns:a16="http://schemas.microsoft.com/office/drawing/2014/main" id="{CE232A15-9A25-43C9-B9D3-03CCC417C63C}"/>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AU" dirty="0">
                <a:solidFill>
                  <a:schemeClr val="accent6">
                    <a:lumMod val="60000"/>
                    <a:lumOff val="40000"/>
                  </a:schemeClr>
                </a:solidFill>
                <a:highlight>
                  <a:srgbClr val="FFFF00"/>
                </a:highlight>
              </a:rPr>
              <a:t>SILVER SPONSORS</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23303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 whiteboard&#10;&#10;Description automatically generated">
            <a:extLst>
              <a:ext uri="{FF2B5EF4-FFF2-40B4-BE49-F238E27FC236}">
                <a16:creationId xmlns:a16="http://schemas.microsoft.com/office/drawing/2014/main" id="{4498F20E-F6EE-4C6B-91A3-28D47722421B}"/>
              </a:ext>
            </a:extLst>
          </p:cNvPr>
          <p:cNvPicPr>
            <a:picLocks noChangeAspect="1"/>
          </p:cNvPicPr>
          <p:nvPr/>
        </p:nvPicPr>
        <p:blipFill>
          <a:blip r:embed="rId2"/>
          <a:stretch>
            <a:fillRect/>
          </a:stretch>
        </p:blipFill>
        <p:spPr>
          <a:xfrm>
            <a:off x="321138" y="862615"/>
            <a:ext cx="3062288" cy="4378325"/>
          </a:xfrm>
          <a:prstGeom prst="rect">
            <a:avLst/>
          </a:prstGeom>
        </p:spPr>
      </p:pic>
      <p:pic>
        <p:nvPicPr>
          <p:cNvPr id="22" name="Picture 21">
            <a:extLst>
              <a:ext uri="{FF2B5EF4-FFF2-40B4-BE49-F238E27FC236}">
                <a16:creationId xmlns:a16="http://schemas.microsoft.com/office/drawing/2014/main" id="{230E2162-3E10-4066-9A36-2DC14FF48293}"/>
              </a:ext>
            </a:extLst>
          </p:cNvPr>
          <p:cNvPicPr>
            <a:picLocks noChangeAspect="1"/>
          </p:cNvPicPr>
          <p:nvPr/>
        </p:nvPicPr>
        <p:blipFill>
          <a:blip r:embed="rId3"/>
          <a:stretch>
            <a:fillRect/>
          </a:stretch>
        </p:blipFill>
        <p:spPr>
          <a:xfrm>
            <a:off x="450661" y="4103688"/>
            <a:ext cx="2768600" cy="1738313"/>
          </a:xfrm>
          <a:prstGeom prst="rect">
            <a:avLst/>
          </a:prstGeom>
        </p:spPr>
      </p:pic>
      <p:pic>
        <p:nvPicPr>
          <p:cNvPr id="16" name="Picture 15">
            <a:extLst>
              <a:ext uri="{FF2B5EF4-FFF2-40B4-BE49-F238E27FC236}">
                <a16:creationId xmlns:a16="http://schemas.microsoft.com/office/drawing/2014/main" id="{91B2F2A0-269D-4F4B-8A4F-7FB808911C8D}"/>
              </a:ext>
            </a:extLst>
          </p:cNvPr>
          <p:cNvPicPr>
            <a:picLocks noChangeAspect="1"/>
          </p:cNvPicPr>
          <p:nvPr/>
        </p:nvPicPr>
        <p:blipFill>
          <a:blip r:embed="rId4"/>
          <a:stretch>
            <a:fillRect/>
          </a:stretch>
        </p:blipFill>
        <p:spPr>
          <a:xfrm>
            <a:off x="3335000" y="3864143"/>
            <a:ext cx="2635566" cy="2060361"/>
          </a:xfrm>
          <a:prstGeom prst="rect">
            <a:avLst/>
          </a:prstGeom>
        </p:spPr>
      </p:pic>
      <p:pic>
        <p:nvPicPr>
          <p:cNvPr id="5" name="Picture 4" descr="Logo&#10;&#10;Description automatically generated">
            <a:extLst>
              <a:ext uri="{FF2B5EF4-FFF2-40B4-BE49-F238E27FC236}">
                <a16:creationId xmlns:a16="http://schemas.microsoft.com/office/drawing/2014/main" id="{4DCFF409-C8FF-4921-9A01-A54BB3B73874}"/>
              </a:ext>
            </a:extLst>
          </p:cNvPr>
          <p:cNvPicPr>
            <a:picLocks noChangeAspect="1"/>
          </p:cNvPicPr>
          <p:nvPr/>
        </p:nvPicPr>
        <p:blipFill>
          <a:blip r:embed="rId5"/>
          <a:stretch>
            <a:fillRect/>
          </a:stretch>
        </p:blipFill>
        <p:spPr>
          <a:xfrm>
            <a:off x="3530620" y="1568618"/>
            <a:ext cx="2665688" cy="1212850"/>
          </a:xfrm>
          <a:prstGeom prst="rect">
            <a:avLst/>
          </a:prstGeom>
        </p:spPr>
      </p:pic>
      <p:pic>
        <p:nvPicPr>
          <p:cNvPr id="1026" name="Picture 2" descr="Image result for logo uitm | Periklanan, Belajar, Pendidikan">
            <a:extLst>
              <a:ext uri="{FF2B5EF4-FFF2-40B4-BE49-F238E27FC236}">
                <a16:creationId xmlns:a16="http://schemas.microsoft.com/office/drawing/2014/main" id="{FBFB7254-933F-4F77-9663-A71A0C5806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1879" y="2706879"/>
            <a:ext cx="3540642" cy="1082675"/>
          </a:xfrm>
          <a:prstGeom prst="rect">
            <a:avLst/>
          </a:prstGeom>
          <a:extLst>
            <a:ext uri="{909E8E84-426E-40DD-AFC4-6F175D3DCCD1}">
              <a14:hiddenFill xmlns:a14="http://schemas.microsoft.com/office/drawing/2010/main">
                <a:solidFill>
                  <a:srgbClr val="FFFFFF"/>
                </a:solidFill>
              </a14:hiddenFill>
            </a:ext>
          </a:extLst>
        </p:spPr>
      </p:pic>
      <p:pic>
        <p:nvPicPr>
          <p:cNvPr id="24" name="Picture 23" descr="Logo&#10;&#10;Description automatically generated">
            <a:extLst>
              <a:ext uri="{FF2B5EF4-FFF2-40B4-BE49-F238E27FC236}">
                <a16:creationId xmlns:a16="http://schemas.microsoft.com/office/drawing/2014/main" id="{F5278F5D-D953-47AD-B449-64295A7444BF}"/>
              </a:ext>
            </a:extLst>
          </p:cNvPr>
          <p:cNvPicPr>
            <a:picLocks noChangeAspect="1"/>
          </p:cNvPicPr>
          <p:nvPr/>
        </p:nvPicPr>
        <p:blipFill>
          <a:blip r:embed="rId7"/>
          <a:stretch>
            <a:fillRect/>
          </a:stretch>
        </p:blipFill>
        <p:spPr>
          <a:xfrm>
            <a:off x="6669087" y="4337087"/>
            <a:ext cx="1941513" cy="1612900"/>
          </a:xfrm>
          <a:prstGeom prst="rect">
            <a:avLst/>
          </a:prstGeom>
        </p:spPr>
      </p:pic>
      <p:pic>
        <p:nvPicPr>
          <p:cNvPr id="12" name="Picture 11">
            <a:extLst>
              <a:ext uri="{FF2B5EF4-FFF2-40B4-BE49-F238E27FC236}">
                <a16:creationId xmlns:a16="http://schemas.microsoft.com/office/drawing/2014/main" id="{30C159DE-D2D9-4393-9B84-F4B481602A35}"/>
              </a:ext>
            </a:extLst>
          </p:cNvPr>
          <p:cNvPicPr>
            <a:picLocks noChangeAspect="1"/>
          </p:cNvPicPr>
          <p:nvPr/>
        </p:nvPicPr>
        <p:blipFill>
          <a:blip r:embed="rId8"/>
          <a:stretch>
            <a:fillRect/>
          </a:stretch>
        </p:blipFill>
        <p:spPr>
          <a:xfrm>
            <a:off x="8459583" y="1404681"/>
            <a:ext cx="2408386" cy="2351088"/>
          </a:xfrm>
          <a:prstGeom prst="rect">
            <a:avLst/>
          </a:prstGeom>
        </p:spPr>
      </p:pic>
      <p:pic>
        <p:nvPicPr>
          <p:cNvPr id="6" name="Content Placeholder 5">
            <a:extLst>
              <a:ext uri="{FF2B5EF4-FFF2-40B4-BE49-F238E27FC236}">
                <a16:creationId xmlns:a16="http://schemas.microsoft.com/office/drawing/2014/main" id="{2B3A2A25-EB9A-4F87-93BF-6639F48DAB04}"/>
              </a:ext>
            </a:extLst>
          </p:cNvPr>
          <p:cNvPicPr>
            <a:picLocks noGrp="1" noChangeAspect="1"/>
          </p:cNvPicPr>
          <p:nvPr>
            <p:ph idx="1"/>
          </p:nvPr>
        </p:nvPicPr>
        <p:blipFill>
          <a:blip r:embed="rId9"/>
          <a:stretch>
            <a:fillRect/>
          </a:stretch>
        </p:blipFill>
        <p:spPr>
          <a:xfrm>
            <a:off x="8752025" y="4017229"/>
            <a:ext cx="2524125" cy="1754188"/>
          </a:xfrm>
        </p:spPr>
      </p:pic>
      <p:sp>
        <p:nvSpPr>
          <p:cNvPr id="2" name="Title 1">
            <a:extLst>
              <a:ext uri="{FF2B5EF4-FFF2-40B4-BE49-F238E27FC236}">
                <a16:creationId xmlns:a16="http://schemas.microsoft.com/office/drawing/2014/main" id="{4A0CDCB9-C617-4ABC-A3DA-3C897DDFA62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highlight>
                  <a:srgbClr val="FFFF00"/>
                </a:highlight>
                <a:latin typeface="+mj-lt"/>
                <a:ea typeface="+mj-ea"/>
                <a:cs typeface="+mj-cs"/>
              </a:rPr>
              <a:t>SILVER SPONSORS</a:t>
            </a:r>
            <a:endParaRPr lang="en-US" sz="5200" kern="120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16B66AED-8462-400D-91A4-1008F14647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a:pPr defTabSz="914400">
                <a:spcAft>
                  <a:spcPts val="600"/>
                </a:spcAft>
              </a:pPr>
              <a:t>8</a:t>
            </a:fld>
            <a:endParaRPr lang="en-US"/>
          </a:p>
        </p:txBody>
      </p:sp>
    </p:spTree>
    <p:extLst>
      <p:ext uri="{BB962C8B-B14F-4D97-AF65-F5344CB8AC3E}">
        <p14:creationId xmlns:p14="http://schemas.microsoft.com/office/powerpoint/2010/main" val="413535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Text&#10;&#10;Description automatically generated">
            <a:extLst>
              <a:ext uri="{FF2B5EF4-FFF2-40B4-BE49-F238E27FC236}">
                <a16:creationId xmlns:a16="http://schemas.microsoft.com/office/drawing/2014/main" id="{D0AF7242-3AEB-4159-BC84-E6514F99E7E2}"/>
              </a:ext>
            </a:extLst>
          </p:cNvPr>
          <p:cNvPicPr>
            <a:picLocks noGrp="1" noChangeAspect="1"/>
          </p:cNvPicPr>
          <p:nvPr>
            <p:ph idx="1"/>
          </p:nvPr>
        </p:nvPicPr>
        <p:blipFill>
          <a:blip r:embed="rId2"/>
          <a:stretch>
            <a:fillRect/>
          </a:stretch>
        </p:blipFill>
        <p:spPr>
          <a:xfrm>
            <a:off x="1974224" y="850375"/>
            <a:ext cx="8424418" cy="931713"/>
          </a:xfrm>
        </p:spPr>
      </p:pic>
      <p:pic>
        <p:nvPicPr>
          <p:cNvPr id="20" name="Picture 19" descr="A picture containing text, lamp&#10;&#10;Description automatically generated">
            <a:extLst>
              <a:ext uri="{FF2B5EF4-FFF2-40B4-BE49-F238E27FC236}">
                <a16:creationId xmlns:a16="http://schemas.microsoft.com/office/drawing/2014/main" id="{B3562432-54D4-4043-B9AA-AE06AEC06043}"/>
              </a:ext>
            </a:extLst>
          </p:cNvPr>
          <p:cNvPicPr>
            <a:picLocks noChangeAspect="1"/>
          </p:cNvPicPr>
          <p:nvPr/>
        </p:nvPicPr>
        <p:blipFill>
          <a:blip r:embed="rId3"/>
          <a:stretch>
            <a:fillRect/>
          </a:stretch>
        </p:blipFill>
        <p:spPr>
          <a:xfrm>
            <a:off x="6448578" y="2383093"/>
            <a:ext cx="4324043" cy="1162050"/>
          </a:xfrm>
          <a:prstGeom prst="rect">
            <a:avLst/>
          </a:prstGeom>
        </p:spPr>
      </p:pic>
      <p:pic>
        <p:nvPicPr>
          <p:cNvPr id="14" name="Picture 13">
            <a:extLst>
              <a:ext uri="{FF2B5EF4-FFF2-40B4-BE49-F238E27FC236}">
                <a16:creationId xmlns:a16="http://schemas.microsoft.com/office/drawing/2014/main" id="{BE2724E4-851A-49EF-A671-C8810C00DD80}"/>
              </a:ext>
            </a:extLst>
          </p:cNvPr>
          <p:cNvPicPr>
            <a:picLocks noChangeAspect="1"/>
          </p:cNvPicPr>
          <p:nvPr/>
        </p:nvPicPr>
        <p:blipFill>
          <a:blip r:embed="rId4"/>
          <a:stretch>
            <a:fillRect/>
          </a:stretch>
        </p:blipFill>
        <p:spPr>
          <a:xfrm>
            <a:off x="1227340" y="3664222"/>
            <a:ext cx="1287463" cy="1754188"/>
          </a:xfrm>
          <a:prstGeom prst="rect">
            <a:avLst/>
          </a:prstGeom>
        </p:spPr>
      </p:pic>
      <p:pic>
        <p:nvPicPr>
          <p:cNvPr id="24" name="Picture 23" descr="Logo&#10;&#10;Description automatically generated">
            <a:extLst>
              <a:ext uri="{FF2B5EF4-FFF2-40B4-BE49-F238E27FC236}">
                <a16:creationId xmlns:a16="http://schemas.microsoft.com/office/drawing/2014/main" id="{1C240353-C0EC-4151-BC2D-80C027667A8C}"/>
              </a:ext>
            </a:extLst>
          </p:cNvPr>
          <p:cNvPicPr>
            <a:picLocks noChangeAspect="1"/>
          </p:cNvPicPr>
          <p:nvPr/>
        </p:nvPicPr>
        <p:blipFill>
          <a:blip r:embed="rId5"/>
          <a:stretch>
            <a:fillRect/>
          </a:stretch>
        </p:blipFill>
        <p:spPr>
          <a:xfrm>
            <a:off x="2960069" y="3613133"/>
            <a:ext cx="1363973" cy="1754188"/>
          </a:xfrm>
          <a:prstGeom prst="rect">
            <a:avLst/>
          </a:prstGeom>
        </p:spPr>
      </p:pic>
      <p:pic>
        <p:nvPicPr>
          <p:cNvPr id="18" name="Graphic 17">
            <a:extLst>
              <a:ext uri="{FF2B5EF4-FFF2-40B4-BE49-F238E27FC236}">
                <a16:creationId xmlns:a16="http://schemas.microsoft.com/office/drawing/2014/main" id="{4CE4F576-9491-4F87-BD0E-3AE1515CD7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13726" y="2137794"/>
            <a:ext cx="1387475" cy="1247793"/>
          </a:xfrm>
          <a:prstGeom prst="rect">
            <a:avLst/>
          </a:prstGeom>
        </p:spPr>
      </p:pic>
      <p:pic>
        <p:nvPicPr>
          <p:cNvPr id="8" name="Graphic 7">
            <a:extLst>
              <a:ext uri="{FF2B5EF4-FFF2-40B4-BE49-F238E27FC236}">
                <a16:creationId xmlns:a16="http://schemas.microsoft.com/office/drawing/2014/main" id="{54B0780A-2320-4CCE-84D4-3B6645C2E1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79159" y="2110116"/>
            <a:ext cx="1504984" cy="1626655"/>
          </a:xfrm>
          <a:prstGeom prst="rect">
            <a:avLst/>
          </a:prstGeom>
        </p:spPr>
      </p:pic>
      <p:pic>
        <p:nvPicPr>
          <p:cNvPr id="16" name="Picture 15" descr="Graphical user interface, text&#10;&#10;Description automatically generated">
            <a:extLst>
              <a:ext uri="{FF2B5EF4-FFF2-40B4-BE49-F238E27FC236}">
                <a16:creationId xmlns:a16="http://schemas.microsoft.com/office/drawing/2014/main" id="{E0CE467E-74FC-4F47-B52E-2977A5D9597A}"/>
              </a:ext>
            </a:extLst>
          </p:cNvPr>
          <p:cNvPicPr>
            <a:picLocks noChangeAspect="1"/>
          </p:cNvPicPr>
          <p:nvPr/>
        </p:nvPicPr>
        <p:blipFill>
          <a:blip r:embed="rId10"/>
          <a:stretch>
            <a:fillRect/>
          </a:stretch>
        </p:blipFill>
        <p:spPr>
          <a:xfrm>
            <a:off x="5096540" y="4104430"/>
            <a:ext cx="5015023" cy="1162050"/>
          </a:xfrm>
          <a:prstGeom prst="rect">
            <a:avLst/>
          </a:prstGeom>
        </p:spPr>
      </p:pic>
      <p:sp>
        <p:nvSpPr>
          <p:cNvPr id="2" name="Title 1">
            <a:extLst>
              <a:ext uri="{FF2B5EF4-FFF2-40B4-BE49-F238E27FC236}">
                <a16:creationId xmlns:a16="http://schemas.microsoft.com/office/drawing/2014/main" id="{61A29943-A913-4D43-A284-526D98C570E1}"/>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kern="1200" dirty="0">
                <a:solidFill>
                  <a:schemeClr val="accent6">
                    <a:lumMod val="60000"/>
                    <a:lumOff val="40000"/>
                  </a:schemeClr>
                </a:solidFill>
                <a:highlight>
                  <a:srgbClr val="FFFF00"/>
                </a:highlight>
                <a:latin typeface="+mj-lt"/>
                <a:ea typeface="+mj-ea"/>
                <a:cs typeface="+mj-cs"/>
              </a:rPr>
              <a:t>SILVER SPONSORS</a:t>
            </a:r>
            <a:endParaRPr lang="en-US" kern="1200" dirty="0">
              <a:solidFill>
                <a:schemeClr val="accent6">
                  <a:lumMod val="60000"/>
                  <a:lumOff val="40000"/>
                </a:schemeClr>
              </a:solidFill>
              <a:latin typeface="+mj-lt"/>
              <a:ea typeface="+mj-ea"/>
              <a:cs typeface="+mj-cs"/>
            </a:endParaRPr>
          </a:p>
        </p:txBody>
      </p:sp>
      <p:sp>
        <p:nvSpPr>
          <p:cNvPr id="4" name="Slide Number Placeholder 3">
            <a:extLst>
              <a:ext uri="{FF2B5EF4-FFF2-40B4-BE49-F238E27FC236}">
                <a16:creationId xmlns:a16="http://schemas.microsoft.com/office/drawing/2014/main" id="{E43733EA-8BEC-4283-8C48-CDE758996CD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888045C2-2A5E-9446-A2F1-C3FE2B19E8F1}" type="slidenum">
              <a:rPr lang="en-US" smtClean="0"/>
              <a:pPr defTabSz="914400">
                <a:spcAft>
                  <a:spcPts val="600"/>
                </a:spcAft>
              </a:pPr>
              <a:t>9</a:t>
            </a:fld>
            <a:endParaRPr lang="en-US"/>
          </a:p>
        </p:txBody>
      </p:sp>
    </p:spTree>
    <p:extLst>
      <p:ext uri="{BB962C8B-B14F-4D97-AF65-F5344CB8AC3E}">
        <p14:creationId xmlns:p14="http://schemas.microsoft.com/office/powerpoint/2010/main" val="2561538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9bed68f765b73d39b733454d188ffcfb5c93675"/>
</p:tagLst>
</file>

<file path=ppt/tags/tag10.xml><?xml version="1.0" encoding="utf-8"?>
<p:tagLst xmlns:a="http://schemas.openxmlformats.org/drawingml/2006/main" xmlns:r="http://schemas.openxmlformats.org/officeDocument/2006/relationships" xmlns:p="http://schemas.openxmlformats.org/presentationml/2006/main">
  <p:tag name="ISPRING_SLIDE_ID" val="{D27C33E2-B55A-458B-BED4-C9BE308A50FB}"/>
  <p:tag name="GENSWF_ADVANCE_TIME" val="5"/>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 val="{018EAD14-B0A3-4B7D-8118-307F0A54F592}"/>
  <p:tag name="GENSWF_ADVANCE_TIME" val="5"/>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 val="{3AAC9277-70F1-404F-B46C-0A30417007DF}"/>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EFE4A1BD-7727-42F1-8E83-B3490593454E}"/>
  <p:tag name="GENSWF_ADVANCE_TIME"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0ED93FC3-F3F8-4CF3-9139-E76F6F5BE8A8}"/>
  <p:tag name="GENSWF_ADVANCE_TIME" val="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7085C66B-F8E6-4525-B08E-82ECC91536FD}"/>
  <p:tag name="GENSWF_ADVANCE_TIME" val="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D74EBEB9-F4D2-4FD3-8D93-D7BFF7A7DF9C}"/>
  <p:tag name="GENSWF_ADVANCE_TIME" val="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 val="{D74EBEB9-F4D2-4FD3-8D93-D7BFF7A7DF9C}"/>
  <p:tag name="GENSWF_ADVANCE_TIME" val="5"/>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 val="{19764AE5-E671-4A79-A4B7-9D3891BA089F}"/>
  <p:tag name="GENSWF_ADVANCE_TIME" val="5"/>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 val="{19764AE5-E671-4A79-A4B7-9D3891BA089F}"/>
  <p:tag name="GENSWF_ADVANCE_TIME" val="5"/>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 val="{9AD6F2C8-C70F-4A73-85B7-8B173F7F2F24}"/>
  <p:tag name="GENSWF_ADVANCE_TIME" val="5"/>
  <p:tag name="ISPRING_CUSTOM_TIMING_US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58298</TotalTime>
  <Words>3706</Words>
  <Application>Microsoft Office PowerPoint</Application>
  <PresentationFormat>Widescreen</PresentationFormat>
  <Paragraphs>507</Paragraphs>
  <Slides>65</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Helvetica</vt:lpstr>
      <vt:lpstr>Rockwell</vt:lpstr>
      <vt:lpstr>Times New Roman</vt:lpstr>
      <vt:lpstr>Wingdings</vt:lpstr>
      <vt:lpstr>Office Theme</vt:lpstr>
      <vt:lpstr> 2021 IGPRC  InSPiR2eS Global PITCHING RESEARCH® Competition </vt:lpstr>
      <vt:lpstr>First … a word from our sponsors</vt:lpstr>
      <vt:lpstr>PowerPoint Presentation</vt:lpstr>
      <vt:lpstr>PowerPoint Presentation</vt:lpstr>
      <vt:lpstr>PowerPoint Presentation</vt:lpstr>
      <vt:lpstr>SILVER SPONSORS</vt:lpstr>
      <vt:lpstr>SILVER SPONSORS</vt:lpstr>
      <vt:lpstr>SILVER SPONSORS</vt:lpstr>
      <vt:lpstr>SILVER SPONSORS</vt:lpstr>
      <vt:lpstr>SILVER SPONSORS</vt:lpstr>
      <vt:lpstr>BRONZE SPONSORS</vt:lpstr>
      <vt:lpstr>Three Goals</vt:lpstr>
      <vt:lpstr>GOAL #1</vt:lpstr>
      <vt:lpstr>For a more detailed explanation … essential reading</vt:lpstr>
      <vt:lpstr>9 min “primer” animation</vt:lpstr>
      <vt:lpstr>… also check out “Pitching Research Matters” Primer video</vt:lpstr>
      <vt:lpstr>PowerPoint Presentation</vt:lpstr>
      <vt:lpstr>You have 1,000 words ± 20% (2 pages)</vt:lpstr>
      <vt:lpstr>=&gt; # words/sentences/dot points</vt:lpstr>
      <vt:lpstr>GOAL #2</vt:lpstr>
      <vt:lpstr>For a more detailed outline of IGPRC … essential reading</vt:lpstr>
      <vt:lpstr>(1) What? … What is the IGPRC?</vt:lpstr>
      <vt:lpstr>PowerPoint Presentation</vt:lpstr>
      <vt:lpstr>… What is the IGPRC?</vt:lpstr>
      <vt:lpstr>(2) Why? … Why have the IGPRC?</vt:lpstr>
      <vt:lpstr>(3) Who? … Who are the key stakeholders in the IGPRC? </vt:lpstr>
      <vt:lpstr>IGPRC Pitchers – eligibility </vt:lpstr>
      <vt:lpstr>InSPiR2eS MEMBERSHIP</vt:lpstr>
      <vt:lpstr>(4) HOW? … How will the IGPRC be executed?</vt:lpstr>
      <vt:lpstr>PowerPoint Presentation</vt:lpstr>
      <vt:lpstr>PowerPoint Presentation</vt:lpstr>
      <vt:lpstr>PowerPoint Presentation</vt:lpstr>
      <vt:lpstr>IGPRC Entry Submission Process</vt:lpstr>
      <vt:lpstr>Element I: Basic personal and demographic information</vt:lpstr>
      <vt:lpstr>Element II: Type of pitch</vt:lpstr>
      <vt:lpstr>Element III: “Special categories”</vt:lpstr>
      <vt:lpstr>… How will the IGPRC be executed?</vt:lpstr>
      <vt:lpstr>… country-based winners</vt:lpstr>
      <vt:lpstr>Country-based winners …</vt:lpstr>
      <vt:lpstr>… Awards &amp; Prizes (I) – Grand Final</vt:lpstr>
      <vt:lpstr>… Awards &amp; Prizes (II) – non Grand Final</vt:lpstr>
      <vt:lpstr>… Awards &amp; Prizes (III) – Specific Sponsored</vt:lpstr>
      <vt:lpstr>How? … Pitch Submission</vt:lpstr>
      <vt:lpstr>PowerPoint Presentation</vt:lpstr>
      <vt:lpstr>How? … “Assessment Criteria”</vt:lpstr>
      <vt:lpstr>YouTube Video on Pitch Assessment (11.5 min)</vt:lpstr>
      <vt:lpstr>(5) When? Important IGPRC Dates </vt:lpstr>
      <vt:lpstr>GOAL #3</vt:lpstr>
      <vt:lpstr>Website: One-stop Shop for all things “pitching”</vt:lpstr>
      <vt:lpstr>PowerPoint Presentation</vt:lpstr>
      <vt:lpstr>PowerPoint Presentation</vt:lpstr>
      <vt:lpstr>Online Library: https://bit.ly/29LatgM </vt:lpstr>
      <vt:lpstr>PowerPoint Presentation</vt:lpstr>
      <vt:lpstr>Written egs from UQ Comps 2015-2018</vt:lpstr>
      <vt:lpstr>PowerPoint Presentation</vt:lpstr>
      <vt:lpstr>2017 UQuAPS Comp Runner Up, Cerys Downing:</vt:lpstr>
      <vt:lpstr>PowerPoint Presentation</vt:lpstr>
      <vt:lpstr>PowerPoint Presentation</vt:lpstr>
      <vt:lpstr>PowerPoint Presentation</vt:lpstr>
      <vt:lpstr>PowerPoint Presentation</vt:lpstr>
      <vt:lpstr>PowerPoint Presentation</vt:lpstr>
      <vt:lpstr>PowerPoint Presentation</vt:lpstr>
      <vt:lpstr>YouTube Video Example</vt:lpstr>
      <vt:lpstr>Other Advice … strongly recommended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 Faff</cp:lastModifiedBy>
  <cp:revision>914</cp:revision>
  <cp:lastPrinted>2018-02-12T21:58:33Z</cp:lastPrinted>
  <dcterms:created xsi:type="dcterms:W3CDTF">2017-04-27T00:38:03Z</dcterms:created>
  <dcterms:modified xsi:type="dcterms:W3CDTF">2021-09-27T08:35:03Z</dcterms:modified>
</cp:coreProperties>
</file>