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3">
  <p:sldMasterIdLst>
    <p:sldMasterId id="2147483664" r:id="rId1"/>
  </p:sldMasterIdLst>
  <p:notesMasterIdLst>
    <p:notesMasterId r:id="rId57"/>
  </p:notesMasterIdLst>
  <p:handoutMasterIdLst>
    <p:handoutMasterId r:id="rId58"/>
  </p:handoutMasterIdLst>
  <p:sldIdLst>
    <p:sldId id="1062" r:id="rId2"/>
    <p:sldId id="673" r:id="rId3"/>
    <p:sldId id="1069" r:id="rId4"/>
    <p:sldId id="1031" r:id="rId5"/>
    <p:sldId id="1074" r:id="rId6"/>
    <p:sldId id="919" r:id="rId7"/>
    <p:sldId id="921" r:id="rId8"/>
    <p:sldId id="1032" r:id="rId9"/>
    <p:sldId id="423" r:id="rId10"/>
    <p:sldId id="649" r:id="rId11"/>
    <p:sldId id="930" r:id="rId12"/>
    <p:sldId id="954" r:id="rId13"/>
    <p:sldId id="953" r:id="rId14"/>
    <p:sldId id="1033" r:id="rId15"/>
    <p:sldId id="956" r:id="rId16"/>
    <p:sldId id="421" r:id="rId17"/>
    <p:sldId id="1075" r:id="rId18"/>
    <p:sldId id="1076" r:id="rId19"/>
    <p:sldId id="427" r:id="rId20"/>
    <p:sldId id="426" r:id="rId21"/>
    <p:sldId id="1077" r:id="rId22"/>
    <p:sldId id="1047" r:id="rId23"/>
    <p:sldId id="1049" r:id="rId24"/>
    <p:sldId id="432" r:id="rId25"/>
    <p:sldId id="1079" r:id="rId26"/>
    <p:sldId id="1045" r:id="rId27"/>
    <p:sldId id="680" r:id="rId28"/>
    <p:sldId id="1086" r:id="rId29"/>
    <p:sldId id="925" r:id="rId30"/>
    <p:sldId id="934" r:id="rId31"/>
    <p:sldId id="926" r:id="rId32"/>
    <p:sldId id="927" r:id="rId33"/>
    <p:sldId id="889" r:id="rId34"/>
    <p:sldId id="1068" r:id="rId35"/>
    <p:sldId id="1020" r:id="rId36"/>
    <p:sldId id="929" r:id="rId37"/>
    <p:sldId id="892" r:id="rId38"/>
    <p:sldId id="924" r:id="rId39"/>
    <p:sldId id="1066" r:id="rId40"/>
    <p:sldId id="988" r:id="rId41"/>
    <p:sldId id="1084" r:id="rId42"/>
    <p:sldId id="1063" r:id="rId43"/>
    <p:sldId id="891" r:id="rId44"/>
    <p:sldId id="1092" r:id="rId45"/>
    <p:sldId id="1078" r:id="rId46"/>
    <p:sldId id="1087" r:id="rId47"/>
    <p:sldId id="989" r:id="rId48"/>
    <p:sldId id="1088" r:id="rId49"/>
    <p:sldId id="1089" r:id="rId50"/>
    <p:sldId id="1073" r:id="rId51"/>
    <p:sldId id="1093" r:id="rId52"/>
    <p:sldId id="1090" r:id="rId53"/>
    <p:sldId id="1091" r:id="rId54"/>
    <p:sldId id="993" r:id="rId55"/>
    <p:sldId id="959" r:id="rId56"/>
  </p:sldIdLst>
  <p:sldSz cx="12192000" cy="6858000"/>
  <p:notesSz cx="6797675" cy="9926638"/>
  <p:custDataLst>
    <p:tags r:id="rId5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C784B"/>
    <a:srgbClr val="9E8A5D"/>
    <a:srgbClr val="363637"/>
    <a:srgbClr val="A79133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CEBF494-00C8-4468-BBC2-1263DE06997A}" v="1" dt="2022-03-28T08:48:42.51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690" autoAdjust="0"/>
    <p:restoredTop sz="96395" autoAdjust="0"/>
  </p:normalViewPr>
  <p:slideViewPr>
    <p:cSldViewPr snapToGrid="0" snapToObjects="1">
      <p:cViewPr varScale="1">
        <p:scale>
          <a:sx n="63" d="100"/>
          <a:sy n="63" d="100"/>
        </p:scale>
        <p:origin x="516" y="6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microsoft.com/office/2015/10/relationships/revisionInfo" Target="revisionInfo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gs" Target="tags/tag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00B54D-058E-4C26-B6FC-E970EC228804}" type="datetimeFigureOut">
              <a:rPr lang="en-AU" smtClean="0"/>
              <a:t>31/03/2022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4E06C1-1064-41CF-9AC3-1857B2F07AA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605724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06B56B-1B58-8347-8EBC-C4D9CEF0C23D}" type="datetimeFigureOut">
              <a:rPr lang="en-US" smtClean="0"/>
              <a:t>3/31/2022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7971B6-8936-534D-B17F-51EFBD5C0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756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1C98F-6A10-4D1F-88BC-6CF0C85545A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8939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1C98F-6A10-4D1F-88BC-6CF0C85545A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9771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1C98F-6A10-4D1F-88BC-6CF0C85545A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2635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1C98F-6A10-4D1F-88BC-6CF0C85545A7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5263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1C98F-6A10-4D1F-88BC-6CF0C85545A7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179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045C2-2A5E-9446-A2F1-C3FE2B19E8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177088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045C2-2A5E-9446-A2F1-C3FE2B19E8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439881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045C2-2A5E-9446-A2F1-C3FE2B19E8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069642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6109447" y="0"/>
            <a:ext cx="6078071" cy="6858000"/>
          </a:xfrm>
          <a:prstGeom prst="rect">
            <a:avLst/>
          </a:prstGeom>
          <a:solidFill>
            <a:srgbClr val="363637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54741" y="1318524"/>
            <a:ext cx="4316506" cy="426418"/>
          </a:xfrm>
        </p:spPr>
        <p:txBody>
          <a:bodyPr>
            <a:noAutofit/>
          </a:bodyPr>
          <a:lstStyle>
            <a:lvl1pPr algn="l">
              <a:defRPr sz="2450" b="1" i="0">
                <a:solidFill>
                  <a:srgbClr val="8C784B"/>
                </a:solidFill>
                <a:latin typeface="Rockwell" charset="0"/>
                <a:ea typeface="Rockwell" charset="0"/>
                <a:cs typeface="Rockwell" charset="0"/>
              </a:defRPr>
            </a:lvl1pPr>
          </a:lstStyle>
          <a:p>
            <a:r>
              <a:rPr lang="en-US" dirty="0"/>
              <a:t>THE COHORT EFFECT</a:t>
            </a:r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772593" y="6248773"/>
            <a:ext cx="1013012" cy="365125"/>
          </a:xfrm>
        </p:spPr>
        <p:txBody>
          <a:bodyPr/>
          <a:lstStyle>
            <a:lvl1pPr>
              <a:defRPr sz="1400" b="1" i="0">
                <a:solidFill>
                  <a:schemeClr val="bg1">
                    <a:lumMod val="75000"/>
                  </a:schemeClr>
                </a:solidFill>
                <a:latin typeface="Rockwell" charset="0"/>
                <a:ea typeface="Rockwell" charset="0"/>
                <a:cs typeface="Rockwell" charset="0"/>
              </a:defRPr>
            </a:lvl1pPr>
          </a:lstStyle>
          <a:p>
            <a:fld id="{888045C2-2A5E-9446-A2F1-C3FE2B19E8F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954741" y="1815396"/>
            <a:ext cx="4318000" cy="427612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800"/>
            </a:lvl1pPr>
          </a:lstStyle>
          <a:p>
            <a:pPr>
              <a:lnSpc>
                <a:spcPts val="2750"/>
              </a:lnSpc>
              <a:spcAft>
                <a:spcPts val="750"/>
              </a:spcAft>
            </a:pPr>
            <a:r>
              <a:rPr lang="en-US" sz="1950" kern="1200" dirty="0" err="1">
                <a:solidFill>
                  <a:srgbClr val="363637"/>
                </a:solidFill>
                <a:effectLst/>
                <a:latin typeface="Helvetica" charset="0"/>
                <a:ea typeface="Helvetica" charset="0"/>
                <a:cs typeface="Helvetica" charset="0"/>
              </a:rPr>
              <a:t>Os</a:t>
            </a:r>
            <a:r>
              <a:rPr lang="en-US" sz="1950" kern="1200" dirty="0">
                <a:solidFill>
                  <a:srgbClr val="363637"/>
                </a:solidFill>
                <a:effectLst/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1950" kern="1200" dirty="0" err="1">
                <a:solidFill>
                  <a:srgbClr val="363637"/>
                </a:solidFill>
                <a:effectLst/>
                <a:latin typeface="Helvetica" charset="0"/>
                <a:ea typeface="Helvetica" charset="0"/>
                <a:cs typeface="Helvetica" charset="0"/>
              </a:rPr>
              <a:t>earit</a:t>
            </a:r>
            <a:r>
              <a:rPr lang="en-US" sz="1950" kern="1200" dirty="0">
                <a:solidFill>
                  <a:srgbClr val="363637"/>
                </a:solidFill>
                <a:effectLst/>
                <a:latin typeface="Helvetica" charset="0"/>
                <a:ea typeface="Helvetica" charset="0"/>
                <a:cs typeface="Helvetica" charset="0"/>
              </a:rPr>
              <a:t>, </a:t>
            </a:r>
            <a:r>
              <a:rPr lang="en-US" sz="1950" kern="1200" dirty="0" err="1">
                <a:solidFill>
                  <a:srgbClr val="363637"/>
                </a:solidFill>
                <a:effectLst/>
                <a:latin typeface="Helvetica" charset="0"/>
                <a:ea typeface="Helvetica" charset="0"/>
                <a:cs typeface="Helvetica" charset="0"/>
              </a:rPr>
              <a:t>num</a:t>
            </a:r>
            <a:r>
              <a:rPr lang="en-US" sz="1950" kern="1200" dirty="0">
                <a:solidFill>
                  <a:srgbClr val="363637"/>
                </a:solidFill>
                <a:effectLst/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1950" kern="1200" dirty="0" err="1">
                <a:solidFill>
                  <a:srgbClr val="363637"/>
                </a:solidFill>
                <a:effectLst/>
                <a:latin typeface="Helvetica" charset="0"/>
                <a:ea typeface="Helvetica" charset="0"/>
                <a:cs typeface="Helvetica" charset="0"/>
              </a:rPr>
              <a:t>dit</a:t>
            </a:r>
            <a:r>
              <a:rPr lang="en-US" sz="1950" kern="1200" dirty="0">
                <a:solidFill>
                  <a:srgbClr val="363637"/>
                </a:solidFill>
                <a:effectLst/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1950" kern="1200" dirty="0" err="1">
                <a:solidFill>
                  <a:srgbClr val="363637"/>
                </a:solidFill>
                <a:effectLst/>
                <a:latin typeface="Helvetica" charset="0"/>
                <a:ea typeface="Helvetica" charset="0"/>
                <a:cs typeface="Helvetica" charset="0"/>
              </a:rPr>
              <a:t>faccullesto</a:t>
            </a:r>
            <a:r>
              <a:rPr lang="en-US" sz="1950" kern="1200" dirty="0">
                <a:solidFill>
                  <a:srgbClr val="363637"/>
                </a:solidFill>
                <a:effectLst/>
                <a:latin typeface="Helvetica" charset="0"/>
                <a:ea typeface="Helvetica" charset="0"/>
                <a:cs typeface="Helvetica" charset="0"/>
              </a:rPr>
              <a:t> ma que </a:t>
            </a:r>
            <a:r>
              <a:rPr lang="en-US" sz="1950" kern="1200" dirty="0" err="1">
                <a:solidFill>
                  <a:srgbClr val="363637"/>
                </a:solidFill>
                <a:effectLst/>
                <a:latin typeface="Helvetica" charset="0"/>
                <a:ea typeface="Helvetica" charset="0"/>
                <a:cs typeface="Helvetica" charset="0"/>
              </a:rPr>
              <a:t>quia</a:t>
            </a:r>
            <a:r>
              <a:rPr lang="en-US" sz="1950" kern="1200" dirty="0">
                <a:solidFill>
                  <a:srgbClr val="363637"/>
                </a:solidFill>
                <a:effectLst/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1950" kern="1200" dirty="0" err="1">
                <a:solidFill>
                  <a:srgbClr val="363637"/>
                </a:solidFill>
                <a:effectLst/>
                <a:latin typeface="Helvetica" charset="0"/>
                <a:ea typeface="Helvetica" charset="0"/>
                <a:cs typeface="Helvetica" charset="0"/>
              </a:rPr>
              <a:t>volupid</a:t>
            </a:r>
            <a:r>
              <a:rPr lang="en-US" sz="1950" kern="1200" dirty="0">
                <a:solidFill>
                  <a:srgbClr val="363637"/>
                </a:solidFill>
                <a:effectLst/>
                <a:latin typeface="Helvetica" charset="0"/>
                <a:ea typeface="Helvetica" charset="0"/>
                <a:cs typeface="Helvetica" charset="0"/>
              </a:rPr>
              <a:t> que </a:t>
            </a:r>
            <a:r>
              <a:rPr lang="en-US" sz="1950" kern="1200" dirty="0" err="1">
                <a:solidFill>
                  <a:srgbClr val="363637"/>
                </a:solidFill>
                <a:effectLst/>
                <a:latin typeface="Helvetica" charset="0"/>
                <a:ea typeface="Helvetica" charset="0"/>
                <a:cs typeface="Helvetica" charset="0"/>
              </a:rPr>
              <a:t>nempori</a:t>
            </a:r>
            <a:r>
              <a:rPr lang="en-US" sz="1950" kern="1200" dirty="0">
                <a:solidFill>
                  <a:srgbClr val="363637"/>
                </a:solidFill>
                <a:effectLst/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1950" kern="1200" dirty="0" err="1">
                <a:solidFill>
                  <a:srgbClr val="363637"/>
                </a:solidFill>
                <a:effectLst/>
                <a:latin typeface="Helvetica" charset="0"/>
                <a:ea typeface="Helvetica" charset="0"/>
                <a:cs typeface="Helvetica" charset="0"/>
              </a:rPr>
              <a:t>aturion</a:t>
            </a:r>
            <a:r>
              <a:rPr lang="en-US" sz="1950" kern="1200" dirty="0">
                <a:solidFill>
                  <a:srgbClr val="363637"/>
                </a:solidFill>
                <a:effectLst/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1950" kern="1200" dirty="0" err="1">
                <a:solidFill>
                  <a:srgbClr val="363637"/>
                </a:solidFill>
                <a:effectLst/>
                <a:latin typeface="Helvetica" charset="0"/>
                <a:ea typeface="Helvetica" charset="0"/>
                <a:cs typeface="Helvetica" charset="0"/>
              </a:rPr>
              <a:t>sersperia</a:t>
            </a:r>
            <a:r>
              <a:rPr lang="en-US" sz="1950" kern="1200" dirty="0">
                <a:solidFill>
                  <a:srgbClr val="363637"/>
                </a:solidFill>
                <a:effectLst/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1950" kern="1200" dirty="0" err="1">
                <a:solidFill>
                  <a:srgbClr val="363637"/>
                </a:solidFill>
                <a:effectLst/>
                <a:latin typeface="Helvetica" charset="0"/>
                <a:ea typeface="Helvetica" charset="0"/>
                <a:cs typeface="Helvetica" charset="0"/>
              </a:rPr>
              <a:t>niminci</a:t>
            </a:r>
            <a:r>
              <a:rPr lang="en-US" sz="1950" kern="1200" dirty="0">
                <a:solidFill>
                  <a:srgbClr val="363637"/>
                </a:solidFill>
                <a:effectLst/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1950" kern="1200" dirty="0" err="1">
                <a:solidFill>
                  <a:srgbClr val="363637"/>
                </a:solidFill>
                <a:effectLst/>
                <a:latin typeface="Helvetica" charset="0"/>
                <a:ea typeface="Helvetica" charset="0"/>
                <a:cs typeface="Helvetica" charset="0"/>
              </a:rPr>
              <a:t>tibus</a:t>
            </a:r>
            <a:r>
              <a:rPr lang="en-US" sz="1950" kern="1200" dirty="0">
                <a:solidFill>
                  <a:srgbClr val="363637"/>
                </a:solidFill>
                <a:effectLst/>
                <a:latin typeface="Helvetica" charset="0"/>
                <a:ea typeface="Helvetica" charset="0"/>
                <a:cs typeface="Helvetica" charset="0"/>
              </a:rPr>
              <a:t>, as </a:t>
            </a:r>
            <a:r>
              <a:rPr lang="en-US" sz="1950" kern="1200" dirty="0" err="1">
                <a:solidFill>
                  <a:srgbClr val="363637"/>
                </a:solidFill>
                <a:effectLst/>
                <a:latin typeface="Helvetica" charset="0"/>
                <a:ea typeface="Helvetica" charset="0"/>
                <a:cs typeface="Helvetica" charset="0"/>
              </a:rPr>
              <a:t>aut</a:t>
            </a:r>
            <a:r>
              <a:rPr lang="en-US" sz="1950" kern="1200" dirty="0">
                <a:solidFill>
                  <a:srgbClr val="363637"/>
                </a:solidFill>
                <a:effectLst/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1950" kern="1200" dirty="0" err="1">
                <a:solidFill>
                  <a:srgbClr val="363637"/>
                </a:solidFill>
                <a:effectLst/>
                <a:latin typeface="Helvetica" charset="0"/>
                <a:ea typeface="Helvetica" charset="0"/>
                <a:cs typeface="Helvetica" charset="0"/>
              </a:rPr>
              <a:t>officiminis</a:t>
            </a:r>
            <a:r>
              <a:rPr lang="en-US" sz="1950" kern="1200" dirty="0">
                <a:solidFill>
                  <a:srgbClr val="363637"/>
                </a:solidFill>
                <a:effectLst/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1950" kern="1200" dirty="0" err="1">
                <a:solidFill>
                  <a:srgbClr val="363637"/>
                </a:solidFill>
                <a:effectLst/>
                <a:latin typeface="Helvetica" charset="0"/>
                <a:ea typeface="Helvetica" charset="0"/>
                <a:cs typeface="Helvetica" charset="0"/>
              </a:rPr>
              <a:t>doluptas</a:t>
            </a:r>
            <a:r>
              <a:rPr lang="en-US" sz="1950" kern="1200" dirty="0">
                <a:solidFill>
                  <a:srgbClr val="363637"/>
                </a:solidFill>
                <a:effectLst/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1950" kern="1200" dirty="0" err="1">
                <a:solidFill>
                  <a:srgbClr val="363637"/>
                </a:solidFill>
                <a:effectLst/>
                <a:latin typeface="Helvetica" charset="0"/>
                <a:ea typeface="Helvetica" charset="0"/>
                <a:cs typeface="Helvetica" charset="0"/>
              </a:rPr>
              <a:t>aliquo</a:t>
            </a:r>
            <a:r>
              <a:rPr lang="en-US" sz="1950" kern="1200" dirty="0">
                <a:solidFill>
                  <a:srgbClr val="363637"/>
                </a:solidFill>
                <a:effectLst/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1950" kern="1200" dirty="0" err="1">
                <a:solidFill>
                  <a:srgbClr val="363637"/>
                </a:solidFill>
                <a:effectLst/>
                <a:latin typeface="Helvetica" charset="0"/>
                <a:ea typeface="Helvetica" charset="0"/>
                <a:cs typeface="Helvetica" charset="0"/>
              </a:rPr>
              <a:t>consequi</a:t>
            </a:r>
            <a:r>
              <a:rPr lang="en-US" sz="1950" kern="1200" dirty="0">
                <a:solidFill>
                  <a:srgbClr val="363637"/>
                </a:solidFill>
                <a:effectLst/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1950" kern="1200" dirty="0" err="1">
                <a:solidFill>
                  <a:srgbClr val="363637"/>
                </a:solidFill>
                <a:effectLst/>
                <a:latin typeface="Helvetica" charset="0"/>
                <a:ea typeface="Helvetica" charset="0"/>
                <a:cs typeface="Helvetica" charset="0"/>
              </a:rPr>
              <a:t>nimus</a:t>
            </a:r>
            <a:r>
              <a:rPr lang="en-US" sz="1950" kern="1200" dirty="0">
                <a:solidFill>
                  <a:srgbClr val="363637"/>
                </a:solidFill>
                <a:effectLst/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1950" kern="1200" dirty="0" err="1">
                <a:solidFill>
                  <a:srgbClr val="363637"/>
                </a:solidFill>
                <a:effectLst/>
                <a:latin typeface="Helvetica" charset="0"/>
                <a:ea typeface="Helvetica" charset="0"/>
                <a:cs typeface="Helvetica" charset="0"/>
              </a:rPr>
              <a:t>asi</a:t>
            </a:r>
            <a:r>
              <a:rPr lang="en-US" sz="1950" kern="1200" dirty="0">
                <a:solidFill>
                  <a:srgbClr val="363637"/>
                </a:solidFill>
                <a:effectLst/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1950" kern="1200" dirty="0" err="1">
                <a:solidFill>
                  <a:srgbClr val="363637"/>
                </a:solidFill>
                <a:effectLst/>
                <a:latin typeface="Helvetica" charset="0"/>
                <a:ea typeface="Helvetica" charset="0"/>
                <a:cs typeface="Helvetica" charset="0"/>
              </a:rPr>
              <a:t>assecus</a:t>
            </a:r>
            <a:r>
              <a:rPr lang="en-US" sz="1950" kern="1200" dirty="0">
                <a:solidFill>
                  <a:srgbClr val="363637"/>
                </a:solidFill>
                <a:effectLst/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1950" kern="1200" dirty="0" err="1">
                <a:solidFill>
                  <a:srgbClr val="363637"/>
                </a:solidFill>
                <a:effectLst/>
                <a:latin typeface="Helvetica" charset="0"/>
                <a:ea typeface="Helvetica" charset="0"/>
                <a:cs typeface="Helvetica" charset="0"/>
              </a:rPr>
              <a:t>sunt</a:t>
            </a:r>
            <a:r>
              <a:rPr lang="en-US" sz="1950" kern="1200" dirty="0">
                <a:solidFill>
                  <a:srgbClr val="363637"/>
                </a:solidFill>
                <a:effectLst/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1950" kern="1200" dirty="0" err="1">
                <a:solidFill>
                  <a:srgbClr val="363637"/>
                </a:solidFill>
                <a:effectLst/>
                <a:latin typeface="Helvetica" charset="0"/>
                <a:ea typeface="Helvetica" charset="0"/>
                <a:cs typeface="Helvetica" charset="0"/>
              </a:rPr>
              <a:t>ute</a:t>
            </a:r>
            <a:r>
              <a:rPr lang="en-US" sz="1950" kern="1200" dirty="0">
                <a:solidFill>
                  <a:srgbClr val="363637"/>
                </a:solidFill>
                <a:effectLst/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1950" kern="1200" dirty="0" err="1">
                <a:solidFill>
                  <a:srgbClr val="363637"/>
                </a:solidFill>
                <a:effectLst/>
                <a:latin typeface="Helvetica" charset="0"/>
                <a:ea typeface="Helvetica" charset="0"/>
                <a:cs typeface="Helvetica" charset="0"/>
              </a:rPr>
              <a:t>simos</a:t>
            </a:r>
            <a:r>
              <a:rPr lang="en-US" sz="1950" kern="1200" dirty="0">
                <a:solidFill>
                  <a:srgbClr val="363637"/>
                </a:solidFill>
                <a:effectLst/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1950" kern="1200" dirty="0" err="1">
                <a:solidFill>
                  <a:srgbClr val="363637"/>
                </a:solidFill>
                <a:effectLst/>
                <a:latin typeface="Helvetica" charset="0"/>
                <a:ea typeface="Helvetica" charset="0"/>
                <a:cs typeface="Helvetica" charset="0"/>
              </a:rPr>
              <a:t>sae</a:t>
            </a:r>
            <a:r>
              <a:rPr lang="en-US" sz="1950" kern="1200" dirty="0">
                <a:solidFill>
                  <a:srgbClr val="363637"/>
                </a:solidFill>
                <a:effectLst/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1950" kern="1200" dirty="0" err="1">
                <a:solidFill>
                  <a:srgbClr val="363637"/>
                </a:solidFill>
                <a:effectLst/>
                <a:latin typeface="Helvetica" charset="0"/>
                <a:ea typeface="Helvetica" charset="0"/>
                <a:cs typeface="Helvetica" charset="0"/>
              </a:rPr>
              <a:t>doluptatem</a:t>
            </a:r>
            <a:r>
              <a:rPr lang="en-US" sz="1950" kern="1200" dirty="0">
                <a:solidFill>
                  <a:srgbClr val="363637"/>
                </a:solidFill>
                <a:effectLst/>
                <a:latin typeface="Helvetica" charset="0"/>
                <a:ea typeface="Helvetica" charset="0"/>
                <a:cs typeface="Helvetica" charset="0"/>
              </a:rPr>
              <a:t>.</a:t>
            </a:r>
          </a:p>
          <a:p>
            <a:pPr>
              <a:lnSpc>
                <a:spcPts val="2750"/>
              </a:lnSpc>
              <a:spcAft>
                <a:spcPts val="750"/>
              </a:spcAft>
            </a:pPr>
            <a:r>
              <a:rPr lang="en-US" sz="1950" kern="1200" dirty="0" err="1">
                <a:solidFill>
                  <a:srgbClr val="363637"/>
                </a:solidFill>
                <a:effectLst/>
                <a:latin typeface="Helvetica" charset="0"/>
                <a:ea typeface="Helvetica" charset="0"/>
                <a:cs typeface="Helvetica" charset="0"/>
              </a:rPr>
              <a:t>Harum</a:t>
            </a:r>
            <a:r>
              <a:rPr lang="en-US" sz="1950" kern="1200" dirty="0">
                <a:solidFill>
                  <a:srgbClr val="363637"/>
                </a:solidFill>
                <a:effectLst/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1950" kern="1200" dirty="0" err="1">
                <a:solidFill>
                  <a:srgbClr val="363637"/>
                </a:solidFill>
                <a:effectLst/>
                <a:latin typeface="Helvetica" charset="0"/>
                <a:ea typeface="Helvetica" charset="0"/>
                <a:cs typeface="Helvetica" charset="0"/>
              </a:rPr>
              <a:t>apidOmmodis</a:t>
            </a:r>
            <a:r>
              <a:rPr lang="en-US" sz="1950" kern="1200" dirty="0">
                <a:solidFill>
                  <a:srgbClr val="363637"/>
                </a:solidFill>
                <a:effectLst/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1950" kern="1200" dirty="0" err="1">
                <a:solidFill>
                  <a:srgbClr val="363637"/>
                </a:solidFill>
                <a:effectLst/>
                <a:latin typeface="Helvetica" charset="0"/>
                <a:ea typeface="Helvetica" charset="0"/>
                <a:cs typeface="Helvetica" charset="0"/>
              </a:rPr>
              <a:t>eatur,Re</a:t>
            </a:r>
            <a:r>
              <a:rPr lang="en-US" sz="1950" kern="1200" dirty="0">
                <a:solidFill>
                  <a:srgbClr val="363637"/>
                </a:solidFill>
                <a:effectLst/>
                <a:latin typeface="Helvetica" charset="0"/>
                <a:ea typeface="Helvetica" charset="0"/>
                <a:cs typeface="Helvetica" charset="0"/>
              </a:rPr>
              <a:t>, </a:t>
            </a:r>
            <a:r>
              <a:rPr lang="en-US" sz="1950" kern="1200" dirty="0" err="1">
                <a:solidFill>
                  <a:srgbClr val="363637"/>
                </a:solidFill>
                <a:effectLst/>
                <a:latin typeface="Helvetica" charset="0"/>
                <a:ea typeface="Helvetica" charset="0"/>
                <a:cs typeface="Helvetica" charset="0"/>
              </a:rPr>
              <a:t>atur</a:t>
            </a:r>
            <a:r>
              <a:rPr lang="en-US" sz="1950" kern="1200" dirty="0">
                <a:solidFill>
                  <a:srgbClr val="363637"/>
                </a:solidFill>
                <a:effectLst/>
                <a:latin typeface="Helvetica" charset="0"/>
                <a:ea typeface="Helvetica" charset="0"/>
                <a:cs typeface="Helvetica" charset="0"/>
              </a:rPr>
              <a:t> ad quid </a:t>
            </a:r>
            <a:r>
              <a:rPr lang="en-US" sz="1950" kern="1200" dirty="0" err="1">
                <a:solidFill>
                  <a:srgbClr val="363637"/>
                </a:solidFill>
                <a:effectLst/>
                <a:latin typeface="Helvetica" charset="0"/>
                <a:ea typeface="Helvetica" charset="0"/>
                <a:cs typeface="Helvetica" charset="0"/>
              </a:rPr>
              <a:t>ut</a:t>
            </a:r>
            <a:r>
              <a:rPr lang="en-US" sz="1950" kern="1200" dirty="0">
                <a:solidFill>
                  <a:srgbClr val="363637"/>
                </a:solidFill>
                <a:effectLst/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1950" kern="1200" dirty="0" err="1">
                <a:solidFill>
                  <a:srgbClr val="363637"/>
                </a:solidFill>
                <a:effectLst/>
                <a:latin typeface="Helvetica" charset="0"/>
                <a:ea typeface="Helvetica" charset="0"/>
                <a:cs typeface="Helvetica" charset="0"/>
              </a:rPr>
              <a:t>verspid</a:t>
            </a:r>
            <a:r>
              <a:rPr lang="en-US" sz="1950" kern="1200" dirty="0">
                <a:solidFill>
                  <a:srgbClr val="363637"/>
                </a:solidFill>
                <a:effectLst/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1950" kern="1200" dirty="0" err="1">
                <a:solidFill>
                  <a:srgbClr val="363637"/>
                </a:solidFill>
                <a:effectLst/>
                <a:latin typeface="Helvetica" charset="0"/>
                <a:ea typeface="Helvetica" charset="0"/>
                <a:cs typeface="Helvetica" charset="0"/>
              </a:rPr>
              <a:t>endae</a:t>
            </a:r>
            <a:r>
              <a:rPr lang="en-US" sz="1950" kern="1200" dirty="0">
                <a:solidFill>
                  <a:srgbClr val="363637"/>
                </a:solidFill>
                <a:effectLst/>
                <a:latin typeface="Helvetica" charset="0"/>
                <a:ea typeface="Helvetica" charset="0"/>
                <a:cs typeface="Helvetica" charset="0"/>
              </a:rPr>
              <a:t>. Nam </a:t>
            </a:r>
            <a:r>
              <a:rPr lang="en-US" sz="1950" kern="1200" dirty="0" err="1">
                <a:solidFill>
                  <a:srgbClr val="363637"/>
                </a:solidFill>
                <a:effectLst/>
                <a:latin typeface="Helvetica" charset="0"/>
                <a:ea typeface="Helvetica" charset="0"/>
                <a:cs typeface="Helvetica" charset="0"/>
              </a:rPr>
              <a:t>nobitat</a:t>
            </a:r>
            <a:r>
              <a:rPr lang="en-US" sz="1950" kern="1200" dirty="0">
                <a:solidFill>
                  <a:srgbClr val="363637"/>
                </a:solidFill>
                <a:effectLst/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1950" kern="1200" dirty="0" err="1">
                <a:solidFill>
                  <a:srgbClr val="363637"/>
                </a:solidFill>
                <a:effectLst/>
                <a:latin typeface="Helvetica" charset="0"/>
                <a:ea typeface="Helvetica" charset="0"/>
                <a:cs typeface="Helvetica" charset="0"/>
              </a:rPr>
              <a:t>urehendipsa</a:t>
            </a:r>
            <a:r>
              <a:rPr lang="en-US" sz="1950" kern="1200" dirty="0">
                <a:solidFill>
                  <a:srgbClr val="363637"/>
                </a:solidFill>
                <a:effectLst/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1950" kern="1200" dirty="0" err="1">
                <a:solidFill>
                  <a:srgbClr val="363637"/>
                </a:solidFill>
                <a:effectLst/>
                <a:latin typeface="Helvetica" charset="0"/>
                <a:ea typeface="Helvetica" charset="0"/>
                <a:cs typeface="Helvetica" charset="0"/>
              </a:rPr>
              <a:t>dolo</a:t>
            </a:r>
            <a:r>
              <a:rPr lang="en-US" sz="1950" kern="1200" dirty="0">
                <a:solidFill>
                  <a:srgbClr val="363637"/>
                </a:solidFill>
                <a:effectLst/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1950" kern="1200" dirty="0" err="1">
                <a:solidFill>
                  <a:srgbClr val="363637"/>
                </a:solidFill>
                <a:effectLst/>
                <a:latin typeface="Helvetica" charset="0"/>
                <a:ea typeface="Helvetica" charset="0"/>
                <a:cs typeface="Helvetica" charset="0"/>
              </a:rPr>
              <a:t>bea</a:t>
            </a:r>
            <a:r>
              <a:rPr lang="en-US" sz="1950" kern="1200" dirty="0">
                <a:solidFill>
                  <a:srgbClr val="363637"/>
                </a:solidFill>
                <a:effectLst/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1950" kern="1200" dirty="0" err="1">
                <a:solidFill>
                  <a:srgbClr val="363637"/>
                </a:solidFill>
                <a:effectLst/>
                <a:latin typeface="Helvetica" charset="0"/>
                <a:ea typeface="Helvetica" charset="0"/>
                <a:cs typeface="Helvetica" charset="0"/>
              </a:rPr>
              <a:t>veribus</a:t>
            </a:r>
            <a:r>
              <a:rPr lang="en-US" sz="1950" kern="1200" dirty="0">
                <a:solidFill>
                  <a:srgbClr val="363637"/>
                </a:solidFill>
                <a:effectLst/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1950" kern="1200" dirty="0" err="1">
                <a:solidFill>
                  <a:srgbClr val="363637"/>
                </a:solidFill>
                <a:effectLst/>
                <a:latin typeface="Helvetica" charset="0"/>
                <a:ea typeface="Helvetica" charset="0"/>
                <a:cs typeface="Helvetica" charset="0"/>
              </a:rPr>
              <a:t>aesedi</a:t>
            </a:r>
            <a:r>
              <a:rPr lang="en-US" sz="1950" kern="1200" dirty="0">
                <a:solidFill>
                  <a:srgbClr val="363637"/>
                </a:solidFill>
                <a:effectLst/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1950" kern="1200" dirty="0" err="1">
                <a:solidFill>
                  <a:srgbClr val="363637"/>
                </a:solidFill>
                <a:effectLst/>
                <a:latin typeface="Helvetica" charset="0"/>
                <a:ea typeface="Helvetica" charset="0"/>
                <a:cs typeface="Helvetica" charset="0"/>
              </a:rPr>
              <a:t>torrore</a:t>
            </a:r>
            <a:r>
              <a:rPr lang="en-US" sz="1950" kern="1200" dirty="0">
                <a:solidFill>
                  <a:srgbClr val="363637"/>
                </a:solidFill>
                <a:effectLst/>
                <a:latin typeface="Helvetica" charset="0"/>
                <a:ea typeface="Helvetica" charset="0"/>
                <a:cs typeface="Helvetica" charset="0"/>
              </a:rPr>
              <a:t> que coria.</a:t>
            </a:r>
            <a:endParaRPr lang="en-US" sz="1950" kern="1200" dirty="0">
              <a:solidFill>
                <a:schemeClr val="tx1"/>
              </a:solidFill>
              <a:effectLst/>
              <a:latin typeface="Helvetica" charset="0"/>
              <a:ea typeface="Helvetica" charset="0"/>
              <a:cs typeface="Helvetica" charset="0"/>
            </a:endParaRPr>
          </a:p>
          <a:p>
            <a:pPr>
              <a:lnSpc>
                <a:spcPts val="2750"/>
              </a:lnSpc>
              <a:spcAft>
                <a:spcPts val="750"/>
              </a:spcAft>
            </a:pPr>
            <a:endParaRPr lang="en-US" sz="1950" dirty="0">
              <a:latin typeface="Helvetica" charset="0"/>
              <a:ea typeface="Helvetica" charset="0"/>
              <a:cs typeface="Helvetica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00047" y="1318524"/>
            <a:ext cx="4316506" cy="426418"/>
          </a:xfrm>
        </p:spPr>
        <p:txBody>
          <a:bodyPr>
            <a:noAutofit/>
          </a:bodyPr>
          <a:lstStyle>
            <a:lvl1pPr algn="l">
              <a:defRPr sz="2450" b="1" i="0">
                <a:solidFill>
                  <a:srgbClr val="8C784B"/>
                </a:solidFill>
                <a:latin typeface="Rockwell" charset="0"/>
                <a:ea typeface="Rockwell" charset="0"/>
                <a:cs typeface="Rockwell" charset="0"/>
              </a:defRPr>
            </a:lvl1pPr>
          </a:lstStyle>
          <a:p>
            <a:r>
              <a:rPr lang="en-US" dirty="0"/>
              <a:t>THE COHORT EFFECT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" y="0"/>
            <a:ext cx="6078071" cy="6858000"/>
          </a:xfrm>
          <a:prstGeom prst="rect">
            <a:avLst/>
          </a:prstGeom>
          <a:solidFill>
            <a:srgbClr val="363637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772593" y="6248773"/>
            <a:ext cx="1013012" cy="365125"/>
          </a:xfrm>
        </p:spPr>
        <p:txBody>
          <a:bodyPr/>
          <a:lstStyle>
            <a:lvl1pPr>
              <a:defRPr sz="1400" b="1" i="0">
                <a:solidFill>
                  <a:schemeClr val="bg1">
                    <a:lumMod val="75000"/>
                  </a:schemeClr>
                </a:solidFill>
                <a:latin typeface="Rockwell" charset="0"/>
                <a:ea typeface="Rockwell" charset="0"/>
                <a:cs typeface="Rockwell" charset="0"/>
              </a:defRPr>
            </a:lvl1pPr>
          </a:lstStyle>
          <a:p>
            <a:fld id="{888045C2-2A5E-9446-A2F1-C3FE2B19E8F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7098554" y="1815395"/>
            <a:ext cx="4318000" cy="4222333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800"/>
            </a:lvl1pPr>
          </a:lstStyle>
          <a:p>
            <a:pPr>
              <a:lnSpc>
                <a:spcPts val="2750"/>
              </a:lnSpc>
              <a:spcAft>
                <a:spcPts val="750"/>
              </a:spcAft>
            </a:pPr>
            <a:r>
              <a:rPr lang="en-US" sz="1950" kern="1200" dirty="0" err="1">
                <a:solidFill>
                  <a:srgbClr val="363637"/>
                </a:solidFill>
                <a:effectLst/>
                <a:latin typeface="Helvetica" charset="0"/>
                <a:ea typeface="Helvetica" charset="0"/>
                <a:cs typeface="Helvetica" charset="0"/>
              </a:rPr>
              <a:t>Os</a:t>
            </a:r>
            <a:r>
              <a:rPr lang="en-US" sz="1950" kern="1200" dirty="0">
                <a:solidFill>
                  <a:srgbClr val="363637"/>
                </a:solidFill>
                <a:effectLst/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1950" kern="1200" dirty="0" err="1">
                <a:solidFill>
                  <a:srgbClr val="363637"/>
                </a:solidFill>
                <a:effectLst/>
                <a:latin typeface="Helvetica" charset="0"/>
                <a:ea typeface="Helvetica" charset="0"/>
                <a:cs typeface="Helvetica" charset="0"/>
              </a:rPr>
              <a:t>earit</a:t>
            </a:r>
            <a:r>
              <a:rPr lang="en-US" sz="1950" kern="1200" dirty="0">
                <a:solidFill>
                  <a:srgbClr val="363637"/>
                </a:solidFill>
                <a:effectLst/>
                <a:latin typeface="Helvetica" charset="0"/>
                <a:ea typeface="Helvetica" charset="0"/>
                <a:cs typeface="Helvetica" charset="0"/>
              </a:rPr>
              <a:t>, </a:t>
            </a:r>
            <a:r>
              <a:rPr lang="en-US" sz="1950" kern="1200" dirty="0" err="1">
                <a:solidFill>
                  <a:srgbClr val="363637"/>
                </a:solidFill>
                <a:effectLst/>
                <a:latin typeface="Helvetica" charset="0"/>
                <a:ea typeface="Helvetica" charset="0"/>
                <a:cs typeface="Helvetica" charset="0"/>
              </a:rPr>
              <a:t>num</a:t>
            </a:r>
            <a:r>
              <a:rPr lang="en-US" sz="1950" kern="1200" dirty="0">
                <a:solidFill>
                  <a:srgbClr val="363637"/>
                </a:solidFill>
                <a:effectLst/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1950" kern="1200" dirty="0" err="1">
                <a:solidFill>
                  <a:srgbClr val="363637"/>
                </a:solidFill>
                <a:effectLst/>
                <a:latin typeface="Helvetica" charset="0"/>
                <a:ea typeface="Helvetica" charset="0"/>
                <a:cs typeface="Helvetica" charset="0"/>
              </a:rPr>
              <a:t>dit</a:t>
            </a:r>
            <a:r>
              <a:rPr lang="en-US" sz="1950" kern="1200" dirty="0">
                <a:solidFill>
                  <a:srgbClr val="363637"/>
                </a:solidFill>
                <a:effectLst/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1950" kern="1200" dirty="0" err="1">
                <a:solidFill>
                  <a:srgbClr val="363637"/>
                </a:solidFill>
                <a:effectLst/>
                <a:latin typeface="Helvetica" charset="0"/>
                <a:ea typeface="Helvetica" charset="0"/>
                <a:cs typeface="Helvetica" charset="0"/>
              </a:rPr>
              <a:t>faccullesto</a:t>
            </a:r>
            <a:r>
              <a:rPr lang="en-US" sz="1950" kern="1200" dirty="0">
                <a:solidFill>
                  <a:srgbClr val="363637"/>
                </a:solidFill>
                <a:effectLst/>
                <a:latin typeface="Helvetica" charset="0"/>
                <a:ea typeface="Helvetica" charset="0"/>
                <a:cs typeface="Helvetica" charset="0"/>
              </a:rPr>
              <a:t> ma que </a:t>
            </a:r>
            <a:r>
              <a:rPr lang="en-US" sz="1950" kern="1200" dirty="0" err="1">
                <a:solidFill>
                  <a:srgbClr val="363637"/>
                </a:solidFill>
                <a:effectLst/>
                <a:latin typeface="Helvetica" charset="0"/>
                <a:ea typeface="Helvetica" charset="0"/>
                <a:cs typeface="Helvetica" charset="0"/>
              </a:rPr>
              <a:t>quia</a:t>
            </a:r>
            <a:r>
              <a:rPr lang="en-US" sz="1950" kern="1200" dirty="0">
                <a:solidFill>
                  <a:srgbClr val="363637"/>
                </a:solidFill>
                <a:effectLst/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1950" kern="1200" dirty="0" err="1">
                <a:solidFill>
                  <a:srgbClr val="363637"/>
                </a:solidFill>
                <a:effectLst/>
                <a:latin typeface="Helvetica" charset="0"/>
                <a:ea typeface="Helvetica" charset="0"/>
                <a:cs typeface="Helvetica" charset="0"/>
              </a:rPr>
              <a:t>volupid</a:t>
            </a:r>
            <a:r>
              <a:rPr lang="en-US" sz="1950" kern="1200" dirty="0">
                <a:solidFill>
                  <a:srgbClr val="363637"/>
                </a:solidFill>
                <a:effectLst/>
                <a:latin typeface="Helvetica" charset="0"/>
                <a:ea typeface="Helvetica" charset="0"/>
                <a:cs typeface="Helvetica" charset="0"/>
              </a:rPr>
              <a:t> que </a:t>
            </a:r>
            <a:r>
              <a:rPr lang="en-US" sz="1950" kern="1200" dirty="0" err="1">
                <a:solidFill>
                  <a:srgbClr val="363637"/>
                </a:solidFill>
                <a:effectLst/>
                <a:latin typeface="Helvetica" charset="0"/>
                <a:ea typeface="Helvetica" charset="0"/>
                <a:cs typeface="Helvetica" charset="0"/>
              </a:rPr>
              <a:t>nempori</a:t>
            </a:r>
            <a:r>
              <a:rPr lang="en-US" sz="1950" kern="1200" dirty="0">
                <a:solidFill>
                  <a:srgbClr val="363637"/>
                </a:solidFill>
                <a:effectLst/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1950" kern="1200" dirty="0" err="1">
                <a:solidFill>
                  <a:srgbClr val="363637"/>
                </a:solidFill>
                <a:effectLst/>
                <a:latin typeface="Helvetica" charset="0"/>
                <a:ea typeface="Helvetica" charset="0"/>
                <a:cs typeface="Helvetica" charset="0"/>
              </a:rPr>
              <a:t>aturion</a:t>
            </a:r>
            <a:r>
              <a:rPr lang="en-US" sz="1950" kern="1200" dirty="0">
                <a:solidFill>
                  <a:srgbClr val="363637"/>
                </a:solidFill>
                <a:effectLst/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1950" kern="1200" dirty="0" err="1">
                <a:solidFill>
                  <a:srgbClr val="363637"/>
                </a:solidFill>
                <a:effectLst/>
                <a:latin typeface="Helvetica" charset="0"/>
                <a:ea typeface="Helvetica" charset="0"/>
                <a:cs typeface="Helvetica" charset="0"/>
              </a:rPr>
              <a:t>sersperia</a:t>
            </a:r>
            <a:r>
              <a:rPr lang="en-US" sz="1950" kern="1200" dirty="0">
                <a:solidFill>
                  <a:srgbClr val="363637"/>
                </a:solidFill>
                <a:effectLst/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1950" kern="1200" dirty="0" err="1">
                <a:solidFill>
                  <a:srgbClr val="363637"/>
                </a:solidFill>
                <a:effectLst/>
                <a:latin typeface="Helvetica" charset="0"/>
                <a:ea typeface="Helvetica" charset="0"/>
                <a:cs typeface="Helvetica" charset="0"/>
              </a:rPr>
              <a:t>niminci</a:t>
            </a:r>
            <a:r>
              <a:rPr lang="en-US" sz="1950" kern="1200" dirty="0">
                <a:solidFill>
                  <a:srgbClr val="363637"/>
                </a:solidFill>
                <a:effectLst/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1950" kern="1200" dirty="0" err="1">
                <a:solidFill>
                  <a:srgbClr val="363637"/>
                </a:solidFill>
                <a:effectLst/>
                <a:latin typeface="Helvetica" charset="0"/>
                <a:ea typeface="Helvetica" charset="0"/>
                <a:cs typeface="Helvetica" charset="0"/>
              </a:rPr>
              <a:t>tibus</a:t>
            </a:r>
            <a:r>
              <a:rPr lang="en-US" sz="1950" kern="1200" dirty="0">
                <a:solidFill>
                  <a:srgbClr val="363637"/>
                </a:solidFill>
                <a:effectLst/>
                <a:latin typeface="Helvetica" charset="0"/>
                <a:ea typeface="Helvetica" charset="0"/>
                <a:cs typeface="Helvetica" charset="0"/>
              </a:rPr>
              <a:t>, as </a:t>
            </a:r>
            <a:r>
              <a:rPr lang="en-US" sz="1950" kern="1200" dirty="0" err="1">
                <a:solidFill>
                  <a:srgbClr val="363637"/>
                </a:solidFill>
                <a:effectLst/>
                <a:latin typeface="Helvetica" charset="0"/>
                <a:ea typeface="Helvetica" charset="0"/>
                <a:cs typeface="Helvetica" charset="0"/>
              </a:rPr>
              <a:t>aut</a:t>
            </a:r>
            <a:r>
              <a:rPr lang="en-US" sz="1950" kern="1200" dirty="0">
                <a:solidFill>
                  <a:srgbClr val="363637"/>
                </a:solidFill>
                <a:effectLst/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1950" kern="1200" dirty="0" err="1">
                <a:solidFill>
                  <a:srgbClr val="363637"/>
                </a:solidFill>
                <a:effectLst/>
                <a:latin typeface="Helvetica" charset="0"/>
                <a:ea typeface="Helvetica" charset="0"/>
                <a:cs typeface="Helvetica" charset="0"/>
              </a:rPr>
              <a:t>officiminis</a:t>
            </a:r>
            <a:r>
              <a:rPr lang="en-US" sz="1950" kern="1200" dirty="0">
                <a:solidFill>
                  <a:srgbClr val="363637"/>
                </a:solidFill>
                <a:effectLst/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1950" kern="1200" dirty="0" err="1">
                <a:solidFill>
                  <a:srgbClr val="363637"/>
                </a:solidFill>
                <a:effectLst/>
                <a:latin typeface="Helvetica" charset="0"/>
                <a:ea typeface="Helvetica" charset="0"/>
                <a:cs typeface="Helvetica" charset="0"/>
              </a:rPr>
              <a:t>doluptas</a:t>
            </a:r>
            <a:r>
              <a:rPr lang="en-US" sz="1950" kern="1200" dirty="0">
                <a:solidFill>
                  <a:srgbClr val="363637"/>
                </a:solidFill>
                <a:effectLst/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1950" kern="1200" dirty="0" err="1">
                <a:solidFill>
                  <a:srgbClr val="363637"/>
                </a:solidFill>
                <a:effectLst/>
                <a:latin typeface="Helvetica" charset="0"/>
                <a:ea typeface="Helvetica" charset="0"/>
                <a:cs typeface="Helvetica" charset="0"/>
              </a:rPr>
              <a:t>aliquo</a:t>
            </a:r>
            <a:r>
              <a:rPr lang="en-US" sz="1950" kern="1200" dirty="0">
                <a:solidFill>
                  <a:srgbClr val="363637"/>
                </a:solidFill>
                <a:effectLst/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1950" kern="1200" dirty="0" err="1">
                <a:solidFill>
                  <a:srgbClr val="363637"/>
                </a:solidFill>
                <a:effectLst/>
                <a:latin typeface="Helvetica" charset="0"/>
                <a:ea typeface="Helvetica" charset="0"/>
                <a:cs typeface="Helvetica" charset="0"/>
              </a:rPr>
              <a:t>consequi</a:t>
            </a:r>
            <a:r>
              <a:rPr lang="en-US" sz="1950" kern="1200" dirty="0">
                <a:solidFill>
                  <a:srgbClr val="363637"/>
                </a:solidFill>
                <a:effectLst/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1950" kern="1200" dirty="0" err="1">
                <a:solidFill>
                  <a:srgbClr val="363637"/>
                </a:solidFill>
                <a:effectLst/>
                <a:latin typeface="Helvetica" charset="0"/>
                <a:ea typeface="Helvetica" charset="0"/>
                <a:cs typeface="Helvetica" charset="0"/>
              </a:rPr>
              <a:t>nimus</a:t>
            </a:r>
            <a:r>
              <a:rPr lang="en-US" sz="1950" kern="1200" dirty="0">
                <a:solidFill>
                  <a:srgbClr val="363637"/>
                </a:solidFill>
                <a:effectLst/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1950" kern="1200" dirty="0" err="1">
                <a:solidFill>
                  <a:srgbClr val="363637"/>
                </a:solidFill>
                <a:effectLst/>
                <a:latin typeface="Helvetica" charset="0"/>
                <a:ea typeface="Helvetica" charset="0"/>
                <a:cs typeface="Helvetica" charset="0"/>
              </a:rPr>
              <a:t>asi</a:t>
            </a:r>
            <a:r>
              <a:rPr lang="en-US" sz="1950" kern="1200" dirty="0">
                <a:solidFill>
                  <a:srgbClr val="363637"/>
                </a:solidFill>
                <a:effectLst/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1950" kern="1200" dirty="0" err="1">
                <a:solidFill>
                  <a:srgbClr val="363637"/>
                </a:solidFill>
                <a:effectLst/>
                <a:latin typeface="Helvetica" charset="0"/>
                <a:ea typeface="Helvetica" charset="0"/>
                <a:cs typeface="Helvetica" charset="0"/>
              </a:rPr>
              <a:t>assecus</a:t>
            </a:r>
            <a:r>
              <a:rPr lang="en-US" sz="1950" kern="1200" dirty="0">
                <a:solidFill>
                  <a:srgbClr val="363637"/>
                </a:solidFill>
                <a:effectLst/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1950" kern="1200" dirty="0" err="1">
                <a:solidFill>
                  <a:srgbClr val="363637"/>
                </a:solidFill>
                <a:effectLst/>
                <a:latin typeface="Helvetica" charset="0"/>
                <a:ea typeface="Helvetica" charset="0"/>
                <a:cs typeface="Helvetica" charset="0"/>
              </a:rPr>
              <a:t>sunt</a:t>
            </a:r>
            <a:r>
              <a:rPr lang="en-US" sz="1950" kern="1200" dirty="0">
                <a:solidFill>
                  <a:srgbClr val="363637"/>
                </a:solidFill>
                <a:effectLst/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1950" kern="1200" dirty="0" err="1">
                <a:solidFill>
                  <a:srgbClr val="363637"/>
                </a:solidFill>
                <a:effectLst/>
                <a:latin typeface="Helvetica" charset="0"/>
                <a:ea typeface="Helvetica" charset="0"/>
                <a:cs typeface="Helvetica" charset="0"/>
              </a:rPr>
              <a:t>ute</a:t>
            </a:r>
            <a:r>
              <a:rPr lang="en-US" sz="1950" kern="1200" dirty="0">
                <a:solidFill>
                  <a:srgbClr val="363637"/>
                </a:solidFill>
                <a:effectLst/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1950" kern="1200" dirty="0" err="1">
                <a:solidFill>
                  <a:srgbClr val="363637"/>
                </a:solidFill>
                <a:effectLst/>
                <a:latin typeface="Helvetica" charset="0"/>
                <a:ea typeface="Helvetica" charset="0"/>
                <a:cs typeface="Helvetica" charset="0"/>
              </a:rPr>
              <a:t>simos</a:t>
            </a:r>
            <a:r>
              <a:rPr lang="en-US" sz="1950" kern="1200" dirty="0">
                <a:solidFill>
                  <a:srgbClr val="363637"/>
                </a:solidFill>
                <a:effectLst/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1950" kern="1200" dirty="0" err="1">
                <a:solidFill>
                  <a:srgbClr val="363637"/>
                </a:solidFill>
                <a:effectLst/>
                <a:latin typeface="Helvetica" charset="0"/>
                <a:ea typeface="Helvetica" charset="0"/>
                <a:cs typeface="Helvetica" charset="0"/>
              </a:rPr>
              <a:t>sae</a:t>
            </a:r>
            <a:r>
              <a:rPr lang="en-US" sz="1950" kern="1200" dirty="0">
                <a:solidFill>
                  <a:srgbClr val="363637"/>
                </a:solidFill>
                <a:effectLst/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1950" kern="1200" dirty="0" err="1">
                <a:solidFill>
                  <a:srgbClr val="363637"/>
                </a:solidFill>
                <a:effectLst/>
                <a:latin typeface="Helvetica" charset="0"/>
                <a:ea typeface="Helvetica" charset="0"/>
                <a:cs typeface="Helvetica" charset="0"/>
              </a:rPr>
              <a:t>doluptatem</a:t>
            </a:r>
            <a:r>
              <a:rPr lang="en-US" sz="1950" kern="1200" dirty="0">
                <a:solidFill>
                  <a:srgbClr val="363637"/>
                </a:solidFill>
                <a:effectLst/>
                <a:latin typeface="Helvetica" charset="0"/>
                <a:ea typeface="Helvetica" charset="0"/>
                <a:cs typeface="Helvetica" charset="0"/>
              </a:rPr>
              <a:t>.</a:t>
            </a:r>
          </a:p>
          <a:p>
            <a:pPr>
              <a:lnSpc>
                <a:spcPts val="2750"/>
              </a:lnSpc>
              <a:spcAft>
                <a:spcPts val="750"/>
              </a:spcAft>
            </a:pPr>
            <a:r>
              <a:rPr lang="en-US" sz="1950" kern="1200" dirty="0" err="1">
                <a:solidFill>
                  <a:srgbClr val="363637"/>
                </a:solidFill>
                <a:effectLst/>
                <a:latin typeface="Helvetica" charset="0"/>
                <a:ea typeface="Helvetica" charset="0"/>
                <a:cs typeface="Helvetica" charset="0"/>
              </a:rPr>
              <a:t>Harum</a:t>
            </a:r>
            <a:r>
              <a:rPr lang="en-US" sz="1950" kern="1200" dirty="0">
                <a:solidFill>
                  <a:srgbClr val="363637"/>
                </a:solidFill>
                <a:effectLst/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1950" kern="1200" dirty="0" err="1">
                <a:solidFill>
                  <a:srgbClr val="363637"/>
                </a:solidFill>
                <a:effectLst/>
                <a:latin typeface="Helvetica" charset="0"/>
                <a:ea typeface="Helvetica" charset="0"/>
                <a:cs typeface="Helvetica" charset="0"/>
              </a:rPr>
              <a:t>apidOmmodis</a:t>
            </a:r>
            <a:r>
              <a:rPr lang="en-US" sz="1950" kern="1200" dirty="0">
                <a:solidFill>
                  <a:srgbClr val="363637"/>
                </a:solidFill>
                <a:effectLst/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1950" kern="1200" dirty="0" err="1">
                <a:solidFill>
                  <a:srgbClr val="363637"/>
                </a:solidFill>
                <a:effectLst/>
                <a:latin typeface="Helvetica" charset="0"/>
                <a:ea typeface="Helvetica" charset="0"/>
                <a:cs typeface="Helvetica" charset="0"/>
              </a:rPr>
              <a:t>eatur,Re</a:t>
            </a:r>
            <a:r>
              <a:rPr lang="en-US" sz="1950" kern="1200" dirty="0">
                <a:solidFill>
                  <a:srgbClr val="363637"/>
                </a:solidFill>
                <a:effectLst/>
                <a:latin typeface="Helvetica" charset="0"/>
                <a:ea typeface="Helvetica" charset="0"/>
                <a:cs typeface="Helvetica" charset="0"/>
              </a:rPr>
              <a:t>, </a:t>
            </a:r>
            <a:r>
              <a:rPr lang="en-US" sz="1950" kern="1200" dirty="0" err="1">
                <a:solidFill>
                  <a:srgbClr val="363637"/>
                </a:solidFill>
                <a:effectLst/>
                <a:latin typeface="Helvetica" charset="0"/>
                <a:ea typeface="Helvetica" charset="0"/>
                <a:cs typeface="Helvetica" charset="0"/>
              </a:rPr>
              <a:t>atur</a:t>
            </a:r>
            <a:r>
              <a:rPr lang="en-US" sz="1950" kern="1200" dirty="0">
                <a:solidFill>
                  <a:srgbClr val="363637"/>
                </a:solidFill>
                <a:effectLst/>
                <a:latin typeface="Helvetica" charset="0"/>
                <a:ea typeface="Helvetica" charset="0"/>
                <a:cs typeface="Helvetica" charset="0"/>
              </a:rPr>
              <a:t> ad quid </a:t>
            </a:r>
            <a:r>
              <a:rPr lang="en-US" sz="1950" kern="1200" dirty="0" err="1">
                <a:solidFill>
                  <a:srgbClr val="363637"/>
                </a:solidFill>
                <a:effectLst/>
                <a:latin typeface="Helvetica" charset="0"/>
                <a:ea typeface="Helvetica" charset="0"/>
                <a:cs typeface="Helvetica" charset="0"/>
              </a:rPr>
              <a:t>ut</a:t>
            </a:r>
            <a:r>
              <a:rPr lang="en-US" sz="1950" kern="1200" dirty="0">
                <a:solidFill>
                  <a:srgbClr val="363637"/>
                </a:solidFill>
                <a:effectLst/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1950" kern="1200" dirty="0" err="1">
                <a:solidFill>
                  <a:srgbClr val="363637"/>
                </a:solidFill>
                <a:effectLst/>
                <a:latin typeface="Helvetica" charset="0"/>
                <a:ea typeface="Helvetica" charset="0"/>
                <a:cs typeface="Helvetica" charset="0"/>
              </a:rPr>
              <a:t>verspid</a:t>
            </a:r>
            <a:r>
              <a:rPr lang="en-US" sz="1950" kern="1200" dirty="0">
                <a:solidFill>
                  <a:srgbClr val="363637"/>
                </a:solidFill>
                <a:effectLst/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1950" kern="1200" dirty="0" err="1">
                <a:solidFill>
                  <a:srgbClr val="363637"/>
                </a:solidFill>
                <a:effectLst/>
                <a:latin typeface="Helvetica" charset="0"/>
                <a:ea typeface="Helvetica" charset="0"/>
                <a:cs typeface="Helvetica" charset="0"/>
              </a:rPr>
              <a:t>endae</a:t>
            </a:r>
            <a:r>
              <a:rPr lang="en-US" sz="1950" kern="1200" dirty="0">
                <a:solidFill>
                  <a:srgbClr val="363637"/>
                </a:solidFill>
                <a:effectLst/>
                <a:latin typeface="Helvetica" charset="0"/>
                <a:ea typeface="Helvetica" charset="0"/>
                <a:cs typeface="Helvetica" charset="0"/>
              </a:rPr>
              <a:t>. Nam </a:t>
            </a:r>
            <a:r>
              <a:rPr lang="en-US" sz="1950" kern="1200" dirty="0" err="1">
                <a:solidFill>
                  <a:srgbClr val="363637"/>
                </a:solidFill>
                <a:effectLst/>
                <a:latin typeface="Helvetica" charset="0"/>
                <a:ea typeface="Helvetica" charset="0"/>
                <a:cs typeface="Helvetica" charset="0"/>
              </a:rPr>
              <a:t>nobitat</a:t>
            </a:r>
            <a:r>
              <a:rPr lang="en-US" sz="1950" kern="1200" dirty="0">
                <a:solidFill>
                  <a:srgbClr val="363637"/>
                </a:solidFill>
                <a:effectLst/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1950" kern="1200" dirty="0" err="1">
                <a:solidFill>
                  <a:srgbClr val="363637"/>
                </a:solidFill>
                <a:effectLst/>
                <a:latin typeface="Helvetica" charset="0"/>
                <a:ea typeface="Helvetica" charset="0"/>
                <a:cs typeface="Helvetica" charset="0"/>
              </a:rPr>
              <a:t>urehendipsa</a:t>
            </a:r>
            <a:r>
              <a:rPr lang="en-US" sz="1950" kern="1200" dirty="0">
                <a:solidFill>
                  <a:srgbClr val="363637"/>
                </a:solidFill>
                <a:effectLst/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1950" kern="1200" dirty="0" err="1">
                <a:solidFill>
                  <a:srgbClr val="363637"/>
                </a:solidFill>
                <a:effectLst/>
                <a:latin typeface="Helvetica" charset="0"/>
                <a:ea typeface="Helvetica" charset="0"/>
                <a:cs typeface="Helvetica" charset="0"/>
              </a:rPr>
              <a:t>dolo</a:t>
            </a:r>
            <a:r>
              <a:rPr lang="en-US" sz="1950" kern="1200" dirty="0">
                <a:solidFill>
                  <a:srgbClr val="363637"/>
                </a:solidFill>
                <a:effectLst/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1950" kern="1200" dirty="0" err="1">
                <a:solidFill>
                  <a:srgbClr val="363637"/>
                </a:solidFill>
                <a:effectLst/>
                <a:latin typeface="Helvetica" charset="0"/>
                <a:ea typeface="Helvetica" charset="0"/>
                <a:cs typeface="Helvetica" charset="0"/>
              </a:rPr>
              <a:t>bea</a:t>
            </a:r>
            <a:r>
              <a:rPr lang="en-US" sz="1950" kern="1200" dirty="0">
                <a:solidFill>
                  <a:srgbClr val="363637"/>
                </a:solidFill>
                <a:effectLst/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1950" kern="1200" dirty="0" err="1">
                <a:solidFill>
                  <a:srgbClr val="363637"/>
                </a:solidFill>
                <a:effectLst/>
                <a:latin typeface="Helvetica" charset="0"/>
                <a:ea typeface="Helvetica" charset="0"/>
                <a:cs typeface="Helvetica" charset="0"/>
              </a:rPr>
              <a:t>veribus</a:t>
            </a:r>
            <a:r>
              <a:rPr lang="en-US" sz="1950" kern="1200" dirty="0">
                <a:solidFill>
                  <a:srgbClr val="363637"/>
                </a:solidFill>
                <a:effectLst/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1950" kern="1200" dirty="0" err="1">
                <a:solidFill>
                  <a:srgbClr val="363637"/>
                </a:solidFill>
                <a:effectLst/>
                <a:latin typeface="Helvetica" charset="0"/>
                <a:ea typeface="Helvetica" charset="0"/>
                <a:cs typeface="Helvetica" charset="0"/>
              </a:rPr>
              <a:t>aesedi</a:t>
            </a:r>
            <a:r>
              <a:rPr lang="en-US" sz="1950" kern="1200" dirty="0">
                <a:solidFill>
                  <a:srgbClr val="363637"/>
                </a:solidFill>
                <a:effectLst/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1950" kern="1200" dirty="0" err="1">
                <a:solidFill>
                  <a:srgbClr val="363637"/>
                </a:solidFill>
                <a:effectLst/>
                <a:latin typeface="Helvetica" charset="0"/>
                <a:ea typeface="Helvetica" charset="0"/>
                <a:cs typeface="Helvetica" charset="0"/>
              </a:rPr>
              <a:t>torrore</a:t>
            </a:r>
            <a:r>
              <a:rPr lang="en-US" sz="1950" kern="1200" dirty="0">
                <a:solidFill>
                  <a:srgbClr val="363637"/>
                </a:solidFill>
                <a:effectLst/>
                <a:latin typeface="Helvetica" charset="0"/>
                <a:ea typeface="Helvetica" charset="0"/>
                <a:cs typeface="Helvetica" charset="0"/>
              </a:rPr>
              <a:t> que coria.</a:t>
            </a:r>
            <a:endParaRPr lang="en-US" sz="1950" kern="1200" dirty="0">
              <a:solidFill>
                <a:schemeClr val="tx1"/>
              </a:solidFill>
              <a:effectLst/>
              <a:latin typeface="Helvetica" charset="0"/>
              <a:ea typeface="Helvetica" charset="0"/>
              <a:cs typeface="Helvetica" charset="0"/>
            </a:endParaRPr>
          </a:p>
          <a:p>
            <a:pPr>
              <a:lnSpc>
                <a:spcPts val="2750"/>
              </a:lnSpc>
              <a:spcAft>
                <a:spcPts val="750"/>
              </a:spcAft>
            </a:pPr>
            <a:endParaRPr lang="en-US" sz="1950" dirty="0">
              <a:latin typeface="Helvetica" charset="0"/>
              <a:ea typeface="Helvetica" charset="0"/>
              <a:cs typeface="Helvetica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495C8A6-C302-46C8-AD58-A5C84BA2772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45139" y="-2043608"/>
            <a:ext cx="12262224" cy="91850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694800" y="1082188"/>
            <a:ext cx="10744005" cy="720081"/>
          </a:xfrm>
        </p:spPr>
        <p:txBody>
          <a:bodyPr anchor="b">
            <a:noAutofit/>
          </a:bodyPr>
          <a:lstStyle>
            <a:lvl1pPr>
              <a:lnSpc>
                <a:spcPts val="5040"/>
              </a:lnSpc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694800" y="1876346"/>
            <a:ext cx="3254263" cy="8325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text styles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0758AADB-42F9-44FF-A436-0031B6B2680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 bwMode="white">
          <a:xfrm>
            <a:off x="1087509" y="2852939"/>
            <a:ext cx="3418763" cy="2028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1500"/>
              </a:lnSpc>
              <a:spcAft>
                <a:spcPts val="0"/>
              </a:spcAft>
              <a:buNone/>
              <a:defRPr sz="95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9EB3BAB6-8B24-4F70-BDDC-75B91A4FB1D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white">
          <a:xfrm>
            <a:off x="1087509" y="3125021"/>
            <a:ext cx="3418763" cy="2028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1500"/>
              </a:lnSpc>
              <a:spcAft>
                <a:spcPts val="0"/>
              </a:spcAft>
              <a:buNone/>
              <a:defRPr sz="95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B8A2EB93-6CF0-469A-B44D-3B50AF0CEE6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white">
          <a:xfrm>
            <a:off x="1087509" y="3415094"/>
            <a:ext cx="3418763" cy="2028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1500"/>
              </a:lnSpc>
              <a:spcAft>
                <a:spcPts val="0"/>
              </a:spcAft>
              <a:buNone/>
              <a:defRPr sz="95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81CEC2A5-BF8B-405F-BFB8-A7AC93A346C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white">
          <a:xfrm>
            <a:off x="1087509" y="3687176"/>
            <a:ext cx="3418763" cy="2028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1500"/>
              </a:lnSpc>
              <a:spcAft>
                <a:spcPts val="0"/>
              </a:spcAft>
              <a:buNone/>
              <a:defRPr sz="95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191147DD-03AA-4BA3-AFAA-F070EDBA94F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white">
          <a:xfrm>
            <a:off x="1087509" y="3957493"/>
            <a:ext cx="3418763" cy="2028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1500"/>
              </a:lnSpc>
              <a:spcAft>
                <a:spcPts val="0"/>
              </a:spcAft>
              <a:buNone/>
              <a:defRPr sz="95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CEDAD56-26A5-445E-899E-91F378A60EDF}"/>
              </a:ext>
            </a:extLst>
          </p:cNvPr>
          <p:cNvSpPr txBox="1"/>
          <p:nvPr userDrawn="1"/>
        </p:nvSpPr>
        <p:spPr>
          <a:xfrm>
            <a:off x="694800" y="4545136"/>
            <a:ext cx="2391677" cy="108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AU" sz="650" dirty="0">
                <a:solidFill>
                  <a:schemeClr val="bg1"/>
                </a:solidFill>
              </a:rPr>
              <a:t>CRICOS code 00025B</a:t>
            </a:r>
          </a:p>
        </p:txBody>
      </p:sp>
    </p:spTree>
    <p:extLst>
      <p:ext uri="{BB962C8B-B14F-4D97-AF65-F5344CB8AC3E}">
        <p14:creationId xmlns:p14="http://schemas.microsoft.com/office/powerpoint/2010/main" val="1147171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045C2-2A5E-9446-A2F1-C3FE2B19E8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964348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045C2-2A5E-9446-A2F1-C3FE2B19E8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470528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3/31/2022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045C2-2A5E-9446-A2F1-C3FE2B19E8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069521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3/31/2022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045C2-2A5E-9446-A2F1-C3FE2B19E8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947892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3/31/2022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045C2-2A5E-9446-A2F1-C3FE2B19E8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402073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3/31/2022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045C2-2A5E-9446-A2F1-C3FE2B19E8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038164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3/31/2022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045C2-2A5E-9446-A2F1-C3FE2B19E8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497571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3/31/2022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045C2-2A5E-9446-A2F1-C3FE2B19E8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109429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3/31/2022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8045C2-2A5E-9446-A2F1-C3FE2B19E8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047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61" r:id="rId12"/>
    <p:sldLayoutId id="2147483663" r:id="rId13"/>
    <p:sldLayoutId id="2147483681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3z5IvTx" TargetMode="External"/><Relationship Id="rId2" Type="http://schemas.openxmlformats.org/officeDocument/2006/relationships/hyperlink" Target="https://ssrn.com/abstract=3880341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sWOE2AZDYVI&amp;feature=youtu.be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://ssrn.com/abstract=2462059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FWA2yxAqwns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http://bit.ly/2gZD6eG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itchingresearch.com/" TargetMode="Externa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bit.ly/29LatgM" TargetMode="Externa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hyperlink" Target="https://pitchingresearch.com/inspir2es-network/" TargetMode="Externa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hyperlink" Target="http://ssrn.com/abstract=2462059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rbm.network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A6E29-2A2C-4E12-8ABD-8C64B396B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800" y="863600"/>
            <a:ext cx="10744005" cy="2631337"/>
          </a:xfrm>
        </p:spPr>
        <p:txBody>
          <a:bodyPr/>
          <a:lstStyle/>
          <a:p>
            <a:pPr algn="ctr"/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Supervising the Supervisors …</a:t>
            </a:r>
            <a:b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</a:b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“PITCHING Responsible Science Matters</a:t>
            </a:r>
            <a:r>
              <a:rPr kumimoji="0" lang="en-US" sz="4400" b="1" i="0" u="none" strike="noStrike" kern="1200" cap="all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”</a:t>
            </a:r>
            <a:br>
              <a:rPr kumimoji="0" lang="en-US" sz="4400" b="1" i="0" u="none" strike="noStrike" kern="1200" cap="all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</a:br>
            <a:endParaRPr lang="en-AU" sz="3800" dirty="0">
              <a:solidFill>
                <a:srgbClr val="FF0000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60302F-F6C8-4EC3-8957-437BA8A1241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25000" lnSpcReduction="20000"/>
          </a:bodyPr>
          <a:lstStyle/>
          <a:p>
            <a:endParaRPr lang="en-A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29996F-D238-466E-91A4-C41EE5BC6BF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25000" lnSpcReduction="20000"/>
          </a:bodyPr>
          <a:lstStyle/>
          <a:p>
            <a:endParaRPr lang="en-AU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3E1CE78-B5BA-4400-9CD5-E5644E2AE5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25000" lnSpcReduction="20000"/>
          </a:bodyPr>
          <a:lstStyle/>
          <a:p>
            <a:endParaRPr lang="en-AU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7551560-3F9F-45BF-B540-23EF99BCFBD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25000" lnSpcReduction="20000"/>
          </a:bodyPr>
          <a:lstStyle/>
          <a:p>
            <a:endParaRPr lang="en-AU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DD6C5B6-A266-4873-9D3F-E3FC28BF110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25000" lnSpcReduction="20000"/>
          </a:bodyPr>
          <a:lstStyle/>
          <a:p>
            <a:endParaRPr lang="en-A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4D77ACD-D577-41F4-BC43-D615636293B8}"/>
              </a:ext>
            </a:extLst>
          </p:cNvPr>
          <p:cNvSpPr txBox="1"/>
          <p:nvPr/>
        </p:nvSpPr>
        <p:spPr>
          <a:xfrm>
            <a:off x="3067934" y="3968740"/>
            <a:ext cx="61322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18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Professor Robert Faff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18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Bond University &amp; University of Qld</a:t>
            </a:r>
            <a:endParaRPr lang="en-US"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27378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8F86DD7B-72C1-4BD8-8CEC-3C07A2C69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98DED93-66AF-47D6-AFEE-7B981948BD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5B8BF4-E480-4BE6-AC31-244145FDC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10</a:t>
            </a:fld>
            <a:endParaRPr lang="en-AU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B02E80C-E4A7-482E-A00D-C67DBD1843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5480" y="170477"/>
            <a:ext cx="9433048" cy="6567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594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EFD50-5EF5-4746-8949-B02CC9AB2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 b="1" dirty="0">
              <a:highlight>
                <a:srgbClr val="FFFF00"/>
              </a:highligh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D68BE2-1A35-49F0-BAF2-E1FDCFB1E2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276872"/>
            <a:ext cx="10801349" cy="403185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AU" sz="2800" dirty="0"/>
          </a:p>
          <a:p>
            <a:r>
              <a:rPr lang="en-AU" sz="3600" dirty="0"/>
              <a:t>Credible Research =&gt; </a:t>
            </a:r>
            <a:r>
              <a:rPr lang="en-AU" sz="3600" dirty="0">
                <a:highlight>
                  <a:srgbClr val="FFFF00"/>
                </a:highlight>
              </a:rPr>
              <a:t>Reliable Knowledge </a:t>
            </a:r>
          </a:p>
          <a:p>
            <a:r>
              <a:rPr lang="en-AU" sz="3600" dirty="0"/>
              <a:t>Relevant Research =&gt; </a:t>
            </a:r>
            <a:r>
              <a:rPr lang="en-AU" sz="3600" dirty="0">
                <a:highlight>
                  <a:srgbClr val="FFFF00"/>
                </a:highlight>
              </a:rPr>
              <a:t>Useful Knowledge</a:t>
            </a:r>
          </a:p>
          <a:p>
            <a:r>
              <a:rPr lang="en-AU" sz="3600" dirty="0"/>
              <a:t>Independent Research =&gt; </a:t>
            </a:r>
            <a:r>
              <a:rPr lang="en-AU" sz="3600" dirty="0">
                <a:highlight>
                  <a:srgbClr val="FFFF00"/>
                </a:highlight>
              </a:rPr>
              <a:t>Unbiased Knowledge</a:t>
            </a:r>
            <a:endParaRPr lang="en-AU" sz="3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7FAC24-7D7D-4F13-A4EB-552FBA5C0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045C2-2A5E-9446-A2F1-C3FE2B19E8F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2752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F8AF5-5048-42A3-97BE-778C21450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b="1" dirty="0"/>
              <a:t>Tug-o-war between passion vs objectivity?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46792D-E558-45C0-B903-B9C87674A5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  <a:p>
            <a:pPr marL="0" indent="0">
              <a:buNone/>
            </a:pPr>
            <a:r>
              <a:rPr lang="en-AU" sz="3600" dirty="0"/>
              <a:t>Responsible Science =&gt; </a:t>
            </a:r>
          </a:p>
          <a:p>
            <a:endParaRPr lang="en-AU" sz="3600" dirty="0"/>
          </a:p>
          <a:p>
            <a:pPr marL="0" indent="0">
              <a:buNone/>
            </a:pPr>
            <a:r>
              <a:rPr lang="en-AU" sz="3600" dirty="0"/>
              <a:t>Have </a:t>
            </a:r>
            <a:r>
              <a:rPr lang="en-AU" sz="3600" dirty="0">
                <a:solidFill>
                  <a:srgbClr val="FF0000"/>
                </a:solidFill>
              </a:rPr>
              <a:t>passion about the question </a:t>
            </a:r>
            <a:r>
              <a:rPr lang="en-AU" sz="3600" dirty="0"/>
              <a:t>but be </a:t>
            </a:r>
            <a:r>
              <a:rPr lang="en-AU" sz="3600" dirty="0">
                <a:solidFill>
                  <a:srgbClr val="2EA836"/>
                </a:solidFill>
              </a:rPr>
              <a:t>objective about the answer</a:t>
            </a:r>
            <a:r>
              <a:rPr lang="en-AU" dirty="0">
                <a:solidFill>
                  <a:srgbClr val="2EA836"/>
                </a:solidFill>
              </a:rPr>
              <a:t> …</a:t>
            </a:r>
          </a:p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4CF503-E0E3-4D70-BD23-2F768E613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045C2-2A5E-9446-A2F1-C3FE2B19E8F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2132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5006F8-6500-4EBE-AF4D-EF707AAF6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/>
              <a:t>A Thought Experiment 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4ADC6D-6E17-4C04-BFCF-9CB5B99FE4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n-AU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… try this thought experiment: </a:t>
            </a:r>
          </a:p>
          <a:p>
            <a:pPr marL="742950" indent="-742950" algn="just">
              <a:buAutoNum type="arabicParenBoth"/>
            </a:pPr>
            <a:r>
              <a:rPr lang="en-AU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choose question “X”, for which you truly don’t know the answer; </a:t>
            </a:r>
          </a:p>
          <a:p>
            <a:pPr marL="742950" indent="-742950" algn="just">
              <a:buAutoNum type="arabicParenBoth"/>
            </a:pPr>
            <a:r>
              <a:rPr lang="en-AU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hypothetically, speculate the full set of possible answers A1, A2, …; </a:t>
            </a:r>
          </a:p>
          <a:p>
            <a:pPr marL="742950" indent="-742950" algn="just">
              <a:buAutoNum type="arabicParenBoth"/>
            </a:pPr>
            <a:r>
              <a:rPr lang="en-AU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Can question "X" lead to </a:t>
            </a:r>
            <a:r>
              <a:rPr lang="en-AU" sz="4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Responsible Science</a:t>
            </a:r>
            <a:r>
              <a:rPr lang="en-AU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IF some of “A” fundamentally undermine your core world view, beliefs &amp; values …?</a:t>
            </a:r>
            <a:endParaRPr lang="en-AU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DAF724-42AF-4749-88E2-D0673369A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045C2-2A5E-9446-A2F1-C3FE2B19E8F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2127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23A36-6657-4472-8934-965C1D3FC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>
                <a:solidFill>
                  <a:srgbClr val="FF0000"/>
                </a:solidFill>
              </a:rPr>
              <a:t>Responsible Science Matters?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568DFF-373B-48E9-AFE7-CBB69DC9AB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467765-CA8F-4DE8-9EFD-BA84C9B92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045C2-2A5E-9446-A2F1-C3FE2B19E8F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2294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4D10B-B069-4E3D-AEBD-50372E5CC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4000" b="1" dirty="0"/>
              <a:t>Hallmarks of Responsible Science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96AAFA-D450-4DFD-B6FC-C913364D26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AU" sz="2800" dirty="0"/>
              <a:t>“Good” science 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AU" sz="2800" dirty="0"/>
              <a:t>A true “contest of ideas” 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AU" sz="2800" dirty="0"/>
              <a:t>Avoidance of twisted/contorted narratives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AU" sz="2800" dirty="0"/>
              <a:t>Genuine recognition of the fact that “the science” is never “settled”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AU" sz="2800" dirty="0"/>
              <a:t>There is no emotion 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AU" sz="2800" dirty="0"/>
              <a:t>No bullying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AU" sz="2800" dirty="0"/>
              <a:t>No advocacy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AU" sz="2800" dirty="0"/>
              <a:t>The question is paramount/ the answer is “what it is …”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en-AU" sz="9600" dirty="0"/>
          </a:p>
          <a:p>
            <a:pPr marL="457200" indent="-457200">
              <a:buFont typeface="Wingdings" panose="05000000000000000000" pitchFamily="2" charset="2"/>
              <a:buChar char="q"/>
            </a:pPr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155A45-C273-4D6C-B7FE-CC02F2A0E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15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960953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/>
              <a:t>“Research Crisis”? … What crisis …?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21CD453-C682-4B80-BEB1-1D645B9A0A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917DE0E-AFB1-41FD-BC35-27DB61CA125F}" type="slidenum">
              <a:rPr lang="en-AU" smtClean="0"/>
              <a:pPr/>
              <a:t>16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832007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221C9B-05AC-4162-A2F2-100A256BE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352" y="365125"/>
            <a:ext cx="11593288" cy="1325563"/>
          </a:xfrm>
        </p:spPr>
        <p:txBody>
          <a:bodyPr>
            <a:normAutofit/>
          </a:bodyPr>
          <a:lstStyle/>
          <a:p>
            <a:r>
              <a:rPr lang="en-AU" sz="4000" b="1" dirty="0"/>
              <a:t>… over time, is there an (actual/perceived) increase in: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920124-0653-42EF-A100-E73FB63506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60847"/>
            <a:ext cx="10515600" cy="4116115"/>
          </a:xfrm>
        </p:spPr>
        <p:txBody>
          <a:bodyPr>
            <a:normAutofit/>
          </a:bodyPr>
          <a:lstStyle/>
          <a:p>
            <a:pPr marL="892175" indent="-514350">
              <a:buAutoNum type="arabicParenBoth"/>
            </a:pPr>
            <a:endParaRPr lang="en-AU" sz="3200" dirty="0"/>
          </a:p>
          <a:p>
            <a:pPr marL="892175" indent="-514350">
              <a:buAutoNum type="arabicParenBoth"/>
            </a:pPr>
            <a:r>
              <a:rPr lang="en-AU" sz="3600" dirty="0"/>
              <a:t> Replication “fails”?</a:t>
            </a:r>
          </a:p>
          <a:p>
            <a:pPr marL="892175" indent="-514350">
              <a:buAutoNum type="arabicParenBoth"/>
            </a:pPr>
            <a:r>
              <a:rPr lang="en-AU" sz="3600"/>
              <a:t> Publication </a:t>
            </a:r>
            <a:r>
              <a:rPr lang="en-AU" sz="3600" dirty="0"/>
              <a:t>“bias”?</a:t>
            </a:r>
          </a:p>
          <a:p>
            <a:pPr marL="892175" indent="-514350">
              <a:buAutoNum type="arabicParenBoth"/>
            </a:pPr>
            <a:r>
              <a:rPr lang="en-AU" sz="3600" dirty="0"/>
              <a:t>  “Weird” science?</a:t>
            </a:r>
          </a:p>
          <a:p>
            <a:pPr marL="892175" indent="-514350">
              <a:buAutoNum type="arabicParenBoth"/>
            </a:pPr>
            <a:endParaRPr lang="en-AU" sz="3200" dirty="0"/>
          </a:p>
          <a:p>
            <a:pPr marL="377825" indent="0">
              <a:buNone/>
            </a:pPr>
            <a:endParaRPr lang="en-AU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104977-CA65-4BFC-8539-E4B735ECF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045C2-2A5E-9446-A2F1-C3FE2B19E8F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4461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6D6256-7577-4944-BF90-F78469B53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D4101C-E6E3-4A12-9940-25F922F8E8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1988840"/>
            <a:ext cx="10801349" cy="43198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AU" sz="4800" b="1" dirty="0">
                <a:solidFill>
                  <a:srgbClr val="FF0000"/>
                </a:solidFill>
              </a:rPr>
              <a:t>=&gt; SOLUTIONS …!?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F23832-ACFC-4F94-8C78-DA736A54E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045C2-2A5E-9446-A2F1-C3FE2B19E8F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0824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95326" y="768831"/>
            <a:ext cx="10801350" cy="469056"/>
          </a:xfrm>
        </p:spPr>
        <p:txBody>
          <a:bodyPr>
            <a:normAutofit fontScale="90000"/>
          </a:bodyPr>
          <a:lstStyle/>
          <a:p>
            <a:endParaRPr lang="en-AU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5326" y="1700213"/>
            <a:ext cx="10801349" cy="4818958"/>
          </a:xfrm>
        </p:spPr>
        <p:txBody>
          <a:bodyPr>
            <a:no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AU" sz="2800" dirty="0"/>
              <a:t>Equilibrium change is difficult – isolated action fails</a:t>
            </a:r>
          </a:p>
          <a:p>
            <a:pPr marL="645750" lvl="2" indent="-285750"/>
            <a:r>
              <a:rPr lang="en-AU" sz="2800" dirty="0" err="1">
                <a:solidFill>
                  <a:srgbClr val="00B050"/>
                </a:solidFill>
              </a:rPr>
              <a:t>Eg</a:t>
            </a:r>
            <a:r>
              <a:rPr lang="en-AU" sz="2800" dirty="0">
                <a:solidFill>
                  <a:srgbClr val="00B050"/>
                </a:solidFill>
              </a:rPr>
              <a:t> visionary dean </a:t>
            </a:r>
            <a:r>
              <a:rPr lang="en-AU" sz="2800" dirty="0">
                <a:solidFill>
                  <a:srgbClr val="FF0000"/>
                </a:solidFill>
              </a:rPr>
              <a:t>… perversely BS reputation drops</a:t>
            </a:r>
          </a:p>
          <a:p>
            <a:pPr marL="645750" lvl="2" indent="-285750"/>
            <a:r>
              <a:rPr lang="en-AU" sz="2800" dirty="0" err="1">
                <a:solidFill>
                  <a:srgbClr val="00B050"/>
                </a:solidFill>
              </a:rPr>
              <a:t>Eg</a:t>
            </a:r>
            <a:r>
              <a:rPr lang="en-AU" sz="2800" dirty="0">
                <a:solidFill>
                  <a:srgbClr val="00B050"/>
                </a:solidFill>
              </a:rPr>
              <a:t> visionary editor </a:t>
            </a:r>
            <a:r>
              <a:rPr lang="en-AU" sz="2800" dirty="0">
                <a:solidFill>
                  <a:srgbClr val="FF0000"/>
                </a:solidFill>
              </a:rPr>
              <a:t>… perversely journal reputation drops</a:t>
            </a:r>
          </a:p>
          <a:p>
            <a:pPr marL="645750" lvl="2" indent="-285750"/>
            <a:r>
              <a:rPr lang="en-AU" sz="2800" dirty="0" err="1">
                <a:solidFill>
                  <a:srgbClr val="00B050"/>
                </a:solidFill>
              </a:rPr>
              <a:t>Eg</a:t>
            </a:r>
            <a:r>
              <a:rPr lang="en-AU" sz="2800" dirty="0">
                <a:solidFill>
                  <a:srgbClr val="00B050"/>
                </a:solidFill>
              </a:rPr>
              <a:t> visionary researcher </a:t>
            </a:r>
            <a:r>
              <a:rPr lang="en-AU" sz="2800" dirty="0">
                <a:solidFill>
                  <a:srgbClr val="FF0000"/>
                </a:solidFill>
              </a:rPr>
              <a:t>… perversely personal reputation drops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en-AU" sz="2800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AU" sz="2800" dirty="0"/>
              <a:t>systemic change needed =&gt; … long term, by choice NOT by coercion!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19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798107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>
                <a:solidFill>
                  <a:srgbClr val="FF0000"/>
                </a:solidFill>
              </a:rPr>
              <a:t>Three Goals … to help supervisors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13279"/>
            <a:ext cx="10515600" cy="4063683"/>
          </a:xfrm>
        </p:spPr>
        <p:txBody>
          <a:bodyPr/>
          <a:lstStyle/>
          <a:p>
            <a:pPr marL="514350" indent="-514350">
              <a:buAutoNum type="arabicParenBoth"/>
            </a:pPr>
            <a:r>
              <a:rPr lang="en-AU" dirty="0"/>
              <a:t>Responsible Science … in a nutshell</a:t>
            </a:r>
          </a:p>
          <a:p>
            <a:pPr marL="514350" indent="-514350">
              <a:buFont typeface="Arial" panose="020B0604020202020204" pitchFamily="34" charset="0"/>
              <a:buAutoNum type="arabicParenBoth"/>
            </a:pPr>
            <a:r>
              <a:rPr lang="en-AU" dirty="0"/>
              <a:t>Pitching Research framework … in a nutshell</a:t>
            </a:r>
          </a:p>
          <a:p>
            <a:pPr marL="514350" indent="-514350">
              <a:buAutoNum type="arabicParenBoth"/>
            </a:pPr>
            <a:r>
              <a:rPr lang="en-AU" dirty="0"/>
              <a:t>Other Helpful Resources &amp; Opportunities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F7D8E6-E477-49BE-8901-66CD05D24A92}" type="slidenum">
              <a:rPr lang="en-US" smtClean="0"/>
              <a:pPr/>
              <a:t>2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110690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95250" y="338829"/>
            <a:ext cx="10801350" cy="469056"/>
          </a:xfrm>
        </p:spPr>
        <p:txBody>
          <a:bodyPr>
            <a:normAutofit fontScale="90000"/>
          </a:bodyPr>
          <a:lstStyle/>
          <a:p>
            <a:r>
              <a:rPr lang="en-AU" sz="3600" dirty="0"/>
              <a:t>Possible actions - Journal editors, publishers &amp; researchers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5326" y="1700808"/>
            <a:ext cx="10801349" cy="4818363"/>
          </a:xfrm>
        </p:spPr>
        <p:txBody>
          <a:bodyPr>
            <a:noAutofit/>
          </a:bodyPr>
          <a:lstStyle/>
          <a:p>
            <a:pPr marL="522900" lvl="1" indent="-342900"/>
            <a:r>
              <a:rPr lang="en-AU" sz="2400" dirty="0"/>
              <a:t>Publish </a:t>
            </a:r>
            <a:r>
              <a:rPr lang="en-AU" sz="2400" dirty="0">
                <a:highlight>
                  <a:srgbClr val="FFFF00"/>
                </a:highlight>
              </a:rPr>
              <a:t>replications</a:t>
            </a:r>
            <a:r>
              <a:rPr lang="en-AU" sz="2400" dirty="0"/>
              <a:t>, negative findings, non-significant findings </a:t>
            </a:r>
          </a:p>
          <a:p>
            <a:pPr marL="522900" lvl="1" indent="-342900"/>
            <a:r>
              <a:rPr lang="en-AU" sz="2400" dirty="0"/>
              <a:t>Embrace </a:t>
            </a:r>
            <a:r>
              <a:rPr lang="en-AU" sz="2400" dirty="0">
                <a:highlight>
                  <a:srgbClr val="FFFF00"/>
                </a:highlight>
              </a:rPr>
              <a:t>pre-registration</a:t>
            </a:r>
            <a:r>
              <a:rPr lang="en-AU" sz="2400" dirty="0"/>
              <a:t> process (“in principle accept”, based on great ideas/sound design &amp; detailed “front-ended” protocols)</a:t>
            </a:r>
          </a:p>
          <a:p>
            <a:pPr marL="522900" lvl="1" indent="-342900"/>
            <a:r>
              <a:rPr lang="en-AU" sz="2400" dirty="0"/>
              <a:t>Embrace </a:t>
            </a:r>
            <a:r>
              <a:rPr lang="en-AU" sz="2400" dirty="0">
                <a:highlight>
                  <a:srgbClr val="FFFF00"/>
                </a:highlight>
              </a:rPr>
              <a:t>systematic reviews</a:t>
            </a:r>
          </a:p>
          <a:p>
            <a:pPr marL="522900" lvl="1" indent="-342900"/>
            <a:r>
              <a:rPr lang="en-AU" sz="2400" dirty="0"/>
              <a:t>Data and code </a:t>
            </a:r>
            <a:r>
              <a:rPr lang="en-AU" sz="2400" dirty="0">
                <a:highlight>
                  <a:srgbClr val="FFFF00"/>
                </a:highlight>
              </a:rPr>
              <a:t>sharing </a:t>
            </a:r>
            <a:r>
              <a:rPr lang="en-AU" sz="2400" dirty="0"/>
              <a:t>=&gt; “open science”</a:t>
            </a:r>
          </a:p>
          <a:p>
            <a:pPr marL="522900" lvl="1" indent="-342900"/>
            <a:r>
              <a:rPr lang="en-AU" sz="2400" dirty="0"/>
              <a:t>Publishers =&gt; more accessible =&gt; open access =&gt; </a:t>
            </a:r>
            <a:r>
              <a:rPr lang="en-AU" sz="2400" dirty="0">
                <a:highlight>
                  <a:srgbClr val="FFFF00"/>
                </a:highlight>
              </a:rPr>
              <a:t>predatory publishers</a:t>
            </a:r>
          </a:p>
          <a:p>
            <a:endParaRPr lang="en-AU" sz="2400" dirty="0">
              <a:solidFill>
                <a:srgbClr val="00B050"/>
              </a:solidFill>
              <a:highlight>
                <a:srgbClr val="FFFF00"/>
              </a:highlight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20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395829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AC729-DEE8-44A0-A378-E1A419F58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365125"/>
            <a:ext cx="11449272" cy="1325563"/>
          </a:xfrm>
        </p:spPr>
        <p:txBody>
          <a:bodyPr>
            <a:normAutofit/>
          </a:bodyPr>
          <a:lstStyle/>
          <a:p>
            <a:r>
              <a:rPr lang="en-AU" sz="4000" b="1" dirty="0">
                <a:solidFill>
                  <a:srgbClr val="00B050"/>
                </a:solidFill>
              </a:rPr>
              <a:t>EG: PBFJ Editorial – A Declaration about Responsible Science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66021-D9D0-4924-A9C0-4070A168F5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E31704-21D3-444B-92EF-138672E3A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045C2-2A5E-9446-A2F1-C3FE2B19E8F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8441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75957-C107-4761-839D-01B1DCEE3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62533DBC-E620-4DF3-8D23-11A9F6533D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51984" y="245752"/>
            <a:ext cx="4829269" cy="621248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B8BF5B-7EC0-4D25-9D6E-86C14035B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045C2-2A5E-9446-A2F1-C3FE2B19E8F1}" type="slidenum">
              <a:rPr lang="en-US" smtClean="0"/>
              <a:t>22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668BC2-9BFF-4957-9EBA-1D44D9B36A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292" y="184411"/>
            <a:ext cx="4720587" cy="6154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1307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95250" y="338829"/>
            <a:ext cx="10801350" cy="469056"/>
          </a:xfrm>
        </p:spPr>
        <p:txBody>
          <a:bodyPr>
            <a:normAutofit fontScale="90000"/>
          </a:bodyPr>
          <a:lstStyle/>
          <a:p>
            <a:r>
              <a:rPr lang="en-AU" dirty="0"/>
              <a:t>Possible actions - University leaders, deans, …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5326" y="1844824"/>
            <a:ext cx="10801349" cy="4674347"/>
          </a:xfrm>
        </p:spPr>
        <p:txBody>
          <a:bodyPr>
            <a:noAutofit/>
          </a:bodyPr>
          <a:lstStyle/>
          <a:p>
            <a:pPr marL="538163" indent="-342900">
              <a:buFont typeface="Arial" panose="020B0604020202020204" pitchFamily="34" charset="0"/>
              <a:buChar char="•"/>
            </a:pPr>
            <a:r>
              <a:rPr lang="en-AU" sz="2400" dirty="0"/>
              <a:t>promotion/tenure criteria</a:t>
            </a:r>
          </a:p>
          <a:p>
            <a:pPr marL="522900" lvl="1" indent="-342900"/>
            <a:r>
              <a:rPr lang="en-AU" sz="2400" dirty="0"/>
              <a:t>metrics, … regional journal importance</a:t>
            </a:r>
          </a:p>
          <a:p>
            <a:pPr marL="522900" lvl="1" indent="-342900"/>
            <a:r>
              <a:rPr lang="en-AU" sz="2400" dirty="0">
                <a:highlight>
                  <a:srgbClr val="FFFF00"/>
                </a:highlight>
              </a:rPr>
              <a:t>research training</a:t>
            </a:r>
          </a:p>
          <a:p>
            <a:pPr marL="0" lvl="1" indent="0">
              <a:buNone/>
            </a:pPr>
            <a:endParaRPr lang="en-AU" sz="2400" dirty="0"/>
          </a:p>
          <a:p>
            <a:pPr lvl="1" indent="0">
              <a:buNone/>
            </a:pPr>
            <a:endParaRPr lang="en-AU" sz="2400" dirty="0">
              <a:solidFill>
                <a:srgbClr val="00B050"/>
              </a:solidFill>
              <a:highlight>
                <a:srgbClr val="FFFF00"/>
              </a:highlight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23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019595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95326" y="692696"/>
            <a:ext cx="10801350" cy="469056"/>
          </a:xfrm>
        </p:spPr>
        <p:txBody>
          <a:bodyPr>
            <a:normAutofit fontScale="90000"/>
          </a:bodyPr>
          <a:lstStyle/>
          <a:p>
            <a:r>
              <a:rPr lang="en-AU" dirty="0"/>
              <a:t>Possible actions – Research Scholars …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5326" y="2060848"/>
            <a:ext cx="10801349" cy="4247880"/>
          </a:xfrm>
        </p:spPr>
        <p:txBody>
          <a:bodyPr>
            <a:normAutofit/>
          </a:bodyPr>
          <a:lstStyle/>
          <a:p>
            <a:pPr marL="606425" indent="-342900">
              <a:buFont typeface="Arial" panose="020B0604020202020204" pitchFamily="34" charset="0"/>
              <a:buChar char="•"/>
            </a:pPr>
            <a:r>
              <a:rPr lang="en-AU" sz="2400" dirty="0"/>
              <a:t>understand the boundary between research and consulting; </a:t>
            </a:r>
          </a:p>
          <a:p>
            <a:pPr marL="606425" indent="-342900">
              <a:buFont typeface="Arial" panose="020B0604020202020204" pitchFamily="34" charset="0"/>
              <a:buChar char="•"/>
            </a:pPr>
            <a:r>
              <a:rPr lang="en-AU" sz="2400" dirty="0"/>
              <a:t> data blinding; </a:t>
            </a:r>
          </a:p>
          <a:p>
            <a:pPr marL="606425" indent="-342900">
              <a:buFont typeface="Arial" panose="020B0604020202020204" pitchFamily="34" charset="0"/>
              <a:buChar char="•"/>
            </a:pPr>
            <a:r>
              <a:rPr lang="en-AU" sz="2400" dirty="0"/>
              <a:t> strive for the gold standard ideas/data/tools; </a:t>
            </a:r>
          </a:p>
          <a:p>
            <a:pPr marL="606425" indent="-342900">
              <a:buFont typeface="Arial" panose="020B0604020202020204" pitchFamily="34" charset="0"/>
              <a:buChar char="•"/>
            </a:pPr>
            <a:r>
              <a:rPr lang="en-AU" sz="2400" dirty="0">
                <a:solidFill>
                  <a:srgbClr val="2EA836"/>
                </a:solidFill>
                <a:highlight>
                  <a:srgbClr val="FFFF00"/>
                </a:highlight>
              </a:rPr>
              <a:t> embrace front-end holistic planning.</a:t>
            </a:r>
          </a:p>
          <a:p>
            <a:pPr marL="606425" indent="-342900">
              <a:buFont typeface="Arial" panose="020B0604020202020204" pitchFamily="34" charset="0"/>
              <a:buChar char="•"/>
            </a:pPr>
            <a:r>
              <a:rPr lang="en-AU" sz="2400" dirty="0">
                <a:solidFill>
                  <a:srgbClr val="2EA836"/>
                </a:solidFill>
                <a:highlight>
                  <a:srgbClr val="FFFF00"/>
                </a:highlight>
              </a:rPr>
              <a:t> proactively pitch research whenever the opportunity arises</a:t>
            </a:r>
          </a:p>
          <a:p>
            <a:pPr marL="606425" indent="-342900">
              <a:buFont typeface="Arial" panose="020B0604020202020204" pitchFamily="34" charset="0"/>
              <a:buChar char="•"/>
            </a:pPr>
            <a:r>
              <a:rPr lang="en-AU" sz="2400" dirty="0">
                <a:solidFill>
                  <a:srgbClr val="2EA836"/>
                </a:solidFill>
                <a:highlight>
                  <a:srgbClr val="FFFF00"/>
                </a:highlight>
              </a:rPr>
              <a:t> … voluntarily pre-register research plans</a:t>
            </a:r>
          </a:p>
          <a:p>
            <a:endParaRPr lang="en-AU" sz="2400" dirty="0">
              <a:highlight>
                <a:srgbClr val="FFFF00"/>
              </a:highlight>
            </a:endParaRPr>
          </a:p>
          <a:p>
            <a:endParaRPr lang="en-AU" sz="2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24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44034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78496-196B-4041-A6FC-9C0BB6B21B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/>
              <a:t>… but where can I learn more …?!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10EFC5-ABFD-4C5C-8A4B-F389060F38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71AB0C-07CC-4023-B173-3699B06F8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045C2-2A5E-9446-A2F1-C3FE2B19E8F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8114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92443E-25B3-423F-A0CC-6EB9AC670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/>
              <a:t>… for more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57C6F6-8CED-42A1-853F-2C77C4C57E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  <a:p>
            <a:r>
              <a:rPr lang="en-AU" dirty="0">
                <a:solidFill>
                  <a:srgbClr val="FF0000"/>
                </a:solidFill>
              </a:rPr>
              <a:t>SSRN paper:</a:t>
            </a:r>
          </a:p>
          <a:p>
            <a:pPr marL="0" indent="0">
              <a:buNone/>
            </a:pPr>
            <a:r>
              <a:rPr lang="en-AU" dirty="0"/>
              <a:t>Faff, Robert W., Responsible Science Matters (July 5, 2021). Available at SSRN: </a:t>
            </a:r>
            <a:r>
              <a:rPr lang="en-AU" dirty="0">
                <a:hlinkClick r:id="rId2"/>
              </a:rPr>
              <a:t>https://ssrn.com/abstract=3880341</a:t>
            </a:r>
            <a:r>
              <a:rPr lang="en-AU" dirty="0"/>
              <a:t>  </a:t>
            </a:r>
          </a:p>
          <a:p>
            <a:pPr marL="0" indent="0">
              <a:buNone/>
            </a:pPr>
            <a:endParaRPr lang="en-AU" dirty="0"/>
          </a:p>
          <a:p>
            <a:r>
              <a:rPr lang="en-AU" dirty="0">
                <a:solidFill>
                  <a:srgbClr val="FF0000"/>
                </a:solidFill>
              </a:rPr>
              <a:t>“Responsible Science” Module video:</a:t>
            </a:r>
          </a:p>
          <a:p>
            <a:pPr marL="0" indent="0">
              <a:buNone/>
            </a:pPr>
            <a:r>
              <a:rPr lang="en-AU" dirty="0">
                <a:hlinkClick r:id="rId3"/>
              </a:rPr>
              <a:t>https://bit.ly/3z5IvTx</a:t>
            </a:r>
            <a:r>
              <a:rPr lang="en-AU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E4C2F1-F419-48FF-8DFF-D830C391F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045C2-2A5E-9446-A2F1-C3FE2B19E8F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1619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/>
              <a:t>GOAL #2 … helping supervisors with 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AU" sz="4800" dirty="0"/>
          </a:p>
          <a:p>
            <a:pPr marL="0" indent="0" algn="ctr">
              <a:buNone/>
            </a:pPr>
            <a:r>
              <a:rPr lang="en-AU" sz="4800" dirty="0">
                <a:solidFill>
                  <a:srgbClr val="FF0000"/>
                </a:solidFill>
              </a:rPr>
              <a:t>Pitching research in a nutshell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F7D8E6-E477-49BE-8901-66CD05D24A92}" type="slidenum">
              <a:rPr lang="en-US" smtClean="0"/>
              <a:pPr/>
              <a:t>27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584223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824A7-7BFA-4481-AB5D-7AAAD96A4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D9DF98-9139-4A19-87D8-0202CE57F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045C2-2A5E-9446-A2F1-C3FE2B19E8F1}" type="slidenum">
              <a:rPr lang="en-US" smtClean="0"/>
              <a:t>28</a:t>
            </a:fld>
            <a:endParaRPr lang="en-US"/>
          </a:p>
        </p:txBody>
      </p:sp>
      <p:pic>
        <p:nvPicPr>
          <p:cNvPr id="5" name="Picture 2" descr="C:\Users\uqrfaff\AppData\Local\Temp\IMprtant , Why Pitch.png">
            <a:extLst>
              <a:ext uri="{FF2B5EF4-FFF2-40B4-BE49-F238E27FC236}">
                <a16:creationId xmlns:a16="http://schemas.microsoft.com/office/drawing/2014/main" id="{B0A5669E-804A-4A48-954D-BA836D0EEEE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006" y="1142047"/>
            <a:ext cx="10295508" cy="4573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17838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What's the problem ….?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C4ACA9-0C5F-4D0E-8BFD-081EB30DE1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29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670864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/>
              <a:t>GOAL #1 … helping supervisors with 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AU" sz="4800" dirty="0"/>
          </a:p>
          <a:p>
            <a:pPr marL="0" indent="0" algn="ctr">
              <a:buNone/>
            </a:pPr>
            <a:r>
              <a:rPr lang="en-AU" sz="4800" dirty="0">
                <a:solidFill>
                  <a:srgbClr val="FF0000"/>
                </a:solidFill>
              </a:rPr>
              <a:t>Responsible Science in a nutshell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F7D8E6-E477-49BE-8901-66CD05D24A92}" type="slidenum">
              <a:rPr lang="en-US" smtClean="0"/>
              <a:pPr/>
              <a:t>3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392911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What's the problem ….?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Communication …</a:t>
            </a:r>
          </a:p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30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25996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46CFA58-CF31-4424-9FD6-A9E170BCB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>
                <a:solidFill>
                  <a:schemeClr val="bg1">
                    <a:lumMod val="65000"/>
                  </a:schemeClr>
                </a:solidFill>
              </a:rPr>
              <a:t>Communication …</a:t>
            </a:r>
          </a:p>
          <a:p>
            <a:endParaRPr lang="en-AU" dirty="0"/>
          </a:p>
          <a:p>
            <a:r>
              <a:rPr lang="en-AU" sz="4800" b="1" dirty="0">
                <a:solidFill>
                  <a:schemeClr val="accent6"/>
                </a:solidFill>
              </a:rPr>
              <a:t>Communication …</a:t>
            </a:r>
          </a:p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31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428436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Its all about …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>
                <a:solidFill>
                  <a:schemeClr val="bg1">
                    <a:lumMod val="65000"/>
                  </a:schemeClr>
                </a:solidFill>
              </a:rPr>
              <a:t>Communication …</a:t>
            </a:r>
          </a:p>
          <a:p>
            <a:endParaRPr lang="en-AU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AU" sz="4800" b="1" dirty="0">
                <a:solidFill>
                  <a:schemeClr val="bg1">
                    <a:lumMod val="65000"/>
                  </a:schemeClr>
                </a:solidFill>
              </a:rPr>
              <a:t>Communication …</a:t>
            </a:r>
          </a:p>
          <a:p>
            <a:endParaRPr lang="en-AU" dirty="0"/>
          </a:p>
          <a:p>
            <a:r>
              <a:rPr lang="en-AU" sz="7200" b="1" dirty="0">
                <a:solidFill>
                  <a:srgbClr val="FF0000"/>
                </a:solidFill>
              </a:rPr>
              <a:t>COMMUNICATION!!!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32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879138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AU" sz="4800" b="1" dirty="0"/>
              <a:t>Pitching Research =&gt;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sz="4000" dirty="0">
              <a:solidFill>
                <a:prstClr val="black"/>
              </a:solidFill>
              <a:latin typeface="Calibri" panose="020F0502020204030204"/>
            </a:endParaRPr>
          </a:p>
          <a:p>
            <a:pPr marL="0" indent="0">
              <a:buNone/>
            </a:pPr>
            <a:r>
              <a:rPr lang="en-AU" sz="4800" dirty="0">
                <a:solidFill>
                  <a:prstClr val="black"/>
                </a:solidFill>
                <a:latin typeface="Calibri" panose="020F0502020204030204"/>
              </a:rPr>
              <a:t>… to an </a:t>
            </a:r>
            <a:r>
              <a:rPr lang="en-AU" sz="4800" dirty="0">
                <a:solidFill>
                  <a:srgbClr val="FF0000"/>
                </a:solidFill>
                <a:latin typeface="Calibri" panose="020F0502020204030204"/>
              </a:rPr>
              <a:t>academic expert </a:t>
            </a:r>
            <a:r>
              <a:rPr lang="en-AU" sz="4800" dirty="0">
                <a:solidFill>
                  <a:prstClr val="black"/>
                </a:solidFill>
                <a:latin typeface="Calibri" panose="020F0502020204030204"/>
              </a:rPr>
              <a:t>…</a:t>
            </a:r>
          </a:p>
          <a:p>
            <a:pPr marL="0" indent="0">
              <a:buNone/>
            </a:pPr>
            <a:r>
              <a:rPr lang="en-AU" sz="4800" dirty="0">
                <a:solidFill>
                  <a:prstClr val="black"/>
                </a:solidFill>
                <a:latin typeface="Calibri" panose="020F0502020204030204"/>
              </a:rPr>
              <a:t>a difficult task made easier</a:t>
            </a:r>
            <a:endParaRPr lang="en-AU" sz="48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17DE0E-AFB1-41FD-BC35-27DB61CA125F}" type="slidenum">
              <a:rPr kumimoji="0" lang="en-AU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AU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76096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400" b="1" dirty="0">
                <a:latin typeface="+mn-lt"/>
              </a:rPr>
              <a:t>A Simple tool: A methodical mindset</a:t>
            </a:r>
            <a:endParaRPr lang="en-AU" dirty="0">
              <a:latin typeface="+mn-l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17DE0E-AFB1-41FD-BC35-27DB61CA125F}" type="slidenum">
              <a:rPr kumimoji="0" lang="en-AU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AU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3144710-9070-4453-B740-26D8BAE4ED2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0292898"/>
              </p:ext>
            </p:extLst>
          </p:nvPr>
        </p:nvGraphicFramePr>
        <p:xfrm>
          <a:off x="616945" y="1667332"/>
          <a:ext cx="11049917" cy="4689018"/>
        </p:xfrm>
        <a:graphic>
          <a:graphicData uri="http://schemas.openxmlformats.org/drawingml/2006/table">
            <a:tbl>
              <a:tblPr firstRow="1" firstCol="1" bandRow="1"/>
              <a:tblGrid>
                <a:gridCol w="3360144">
                  <a:extLst>
                    <a:ext uri="{9D8B030D-6E8A-4147-A177-3AD203B41FA5}">
                      <a16:colId xmlns:a16="http://schemas.microsoft.com/office/drawing/2014/main" val="832942411"/>
                    </a:ext>
                  </a:extLst>
                </a:gridCol>
                <a:gridCol w="7689773">
                  <a:extLst>
                    <a:ext uri="{9D8B030D-6E8A-4147-A177-3AD203B41FA5}">
                      <a16:colId xmlns:a16="http://schemas.microsoft.com/office/drawing/2014/main" val="1400722480"/>
                    </a:ext>
                  </a:extLst>
                </a:gridCol>
              </a:tblGrid>
              <a:tr h="2688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2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FOUR</a:t>
                      </a:r>
                      <a:endParaRPr lang="en-A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23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Four </a:t>
                      </a:r>
                      <a:r>
                        <a:rPr lang="en-AU" sz="20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Big Picture </a:t>
                      </a:r>
                      <a:r>
                        <a:rPr lang="en-A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Anchors</a:t>
                      </a:r>
                      <a:endParaRPr lang="en-A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23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0036210"/>
                  </a:ext>
                </a:extLst>
              </a:tr>
              <a:tr h="2688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2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(A) Working Title</a:t>
                      </a:r>
                      <a:endParaRPr lang="en-A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20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A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0955114"/>
                  </a:ext>
                </a:extLst>
              </a:tr>
              <a:tr h="3164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2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(B) Basic Research Question</a:t>
                      </a:r>
                      <a:endParaRPr lang="en-A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20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A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4837045"/>
                  </a:ext>
                </a:extLst>
              </a:tr>
              <a:tr h="2688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2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(C) Key paper(s)</a:t>
                      </a:r>
                      <a:endParaRPr lang="en-A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20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A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360796"/>
                  </a:ext>
                </a:extLst>
              </a:tr>
              <a:tr h="2849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2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(D) Motivation/Puzzle</a:t>
                      </a:r>
                      <a:endParaRPr lang="en-A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20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A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1070436"/>
                  </a:ext>
                </a:extLst>
              </a:tr>
              <a:tr h="2688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2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THREE </a:t>
                      </a:r>
                      <a:endParaRPr lang="en-A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2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Three</a:t>
                      </a:r>
                      <a:r>
                        <a:rPr lang="en-A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essential Building Blocks </a:t>
                      </a:r>
                      <a:endParaRPr lang="en-A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4321760"/>
                  </a:ext>
                </a:extLst>
              </a:tr>
              <a:tr h="2688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(E) Idea?</a:t>
                      </a:r>
                      <a:endParaRPr lang="en-A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20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A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7371335"/>
                  </a:ext>
                </a:extLst>
              </a:tr>
              <a:tr h="2688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2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(F) Data?</a:t>
                      </a:r>
                      <a:endParaRPr lang="en-A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20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A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5249635"/>
                  </a:ext>
                </a:extLst>
              </a:tr>
              <a:tr h="2688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2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(G) Tools?</a:t>
                      </a:r>
                      <a:endParaRPr lang="en-A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20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A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1713672"/>
                  </a:ext>
                </a:extLst>
              </a:tr>
              <a:tr h="2688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TWO</a:t>
                      </a:r>
                      <a:endParaRPr lang="en-A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2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Two</a:t>
                      </a:r>
                      <a:r>
                        <a:rPr lang="en-A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key questions</a:t>
                      </a:r>
                      <a:endParaRPr lang="en-A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9420232"/>
                  </a:ext>
                </a:extLst>
              </a:tr>
              <a:tr h="2688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2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(H) What’s New?</a:t>
                      </a:r>
                      <a:endParaRPr lang="en-A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20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A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9596233"/>
                  </a:ext>
                </a:extLst>
              </a:tr>
              <a:tr h="2688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2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(I) So What?</a:t>
                      </a:r>
                      <a:endParaRPr lang="en-A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20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A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2194165"/>
                  </a:ext>
                </a:extLst>
              </a:tr>
              <a:tr h="2688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2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ONE</a:t>
                      </a:r>
                      <a:endParaRPr lang="en-A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2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One</a:t>
                      </a:r>
                      <a:r>
                        <a:rPr lang="en-A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bottom line</a:t>
                      </a:r>
                      <a:endParaRPr lang="en-A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7700210"/>
                  </a:ext>
                </a:extLst>
              </a:tr>
              <a:tr h="2688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2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(J) Contribution?</a:t>
                      </a:r>
                      <a:endParaRPr lang="en-A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20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A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9538605"/>
                  </a:ext>
                </a:extLst>
              </a:tr>
              <a:tr h="3425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2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(K) Other Considerations </a:t>
                      </a:r>
                      <a:endParaRPr lang="en-A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A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24272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385642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F8FD6-7A3A-4EAF-B30A-14910FEA5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24" name="Content Placeholder 23">
            <a:extLst>
              <a:ext uri="{FF2B5EF4-FFF2-40B4-BE49-F238E27FC236}">
                <a16:creationId xmlns:a16="http://schemas.microsoft.com/office/drawing/2014/main" id="{588374F8-09EB-4423-96D5-8D23E7D0FA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22755" y="623312"/>
            <a:ext cx="9085659" cy="5611376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218874-3CCF-4D09-AD16-935EC99DF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045C2-2A5E-9446-A2F1-C3FE2B19E8F1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10051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B6E6C3A-07E3-4A6B-936D-BB1C4F410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>
                <a:solidFill>
                  <a:srgbClr val="FF0000"/>
                </a:solidFill>
              </a:rPr>
              <a:t>You have 1,000 words ± 20% (2 pages)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C39458C-EA8E-4C50-B684-4764AA85BC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/>
              <a:t>5 golden rules =&gt; make your chosen 1,000 words:</a:t>
            </a:r>
          </a:p>
          <a:p>
            <a:pPr marL="0" indent="0">
              <a:buNone/>
            </a:pPr>
            <a:endParaRPr lang="en-AU" dirty="0"/>
          </a:p>
          <a:p>
            <a:r>
              <a:rPr lang="en-AU" dirty="0"/>
              <a:t>Clear - focused &amp; to the point </a:t>
            </a:r>
          </a:p>
          <a:p>
            <a:r>
              <a:rPr lang="en-AU" dirty="0"/>
              <a:t>Meaningful</a:t>
            </a:r>
          </a:p>
          <a:p>
            <a:r>
              <a:rPr lang="en-AU" dirty="0"/>
              <a:t>Effort-based </a:t>
            </a:r>
          </a:p>
          <a:p>
            <a:r>
              <a:rPr lang="en-AU" dirty="0"/>
              <a:t>Connected </a:t>
            </a:r>
          </a:p>
          <a:p>
            <a:r>
              <a:rPr lang="en-AU" dirty="0"/>
              <a:t>Start a conversation (i.e. communication!)</a:t>
            </a:r>
          </a:p>
          <a:p>
            <a:endParaRPr lang="en-A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DB2B12-5253-40AD-A174-9C5156F2B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36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0394784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400" b="1" dirty="0">
                <a:latin typeface="+mn-lt"/>
              </a:rPr>
              <a:t>=&gt; # words/sentences/dot points</a:t>
            </a:r>
            <a:endParaRPr lang="en-AU" dirty="0">
              <a:latin typeface="+mn-l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17DE0E-AFB1-41FD-BC35-27DB61CA125F}" type="slidenum">
              <a:rPr kumimoji="0" lang="en-AU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AU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3144710-9070-4453-B740-26D8BAE4ED2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9576268"/>
              </p:ext>
            </p:extLst>
          </p:nvPr>
        </p:nvGraphicFramePr>
        <p:xfrm>
          <a:off x="616945" y="1667332"/>
          <a:ext cx="11049917" cy="4689018"/>
        </p:xfrm>
        <a:graphic>
          <a:graphicData uri="http://schemas.openxmlformats.org/drawingml/2006/table">
            <a:tbl>
              <a:tblPr firstRow="1" firstCol="1" bandRow="1"/>
              <a:tblGrid>
                <a:gridCol w="3360144">
                  <a:extLst>
                    <a:ext uri="{9D8B030D-6E8A-4147-A177-3AD203B41FA5}">
                      <a16:colId xmlns:a16="http://schemas.microsoft.com/office/drawing/2014/main" val="832942411"/>
                    </a:ext>
                  </a:extLst>
                </a:gridCol>
                <a:gridCol w="7689773">
                  <a:extLst>
                    <a:ext uri="{9D8B030D-6E8A-4147-A177-3AD203B41FA5}">
                      <a16:colId xmlns:a16="http://schemas.microsoft.com/office/drawing/2014/main" val="1400722480"/>
                    </a:ext>
                  </a:extLst>
                </a:gridCol>
              </a:tblGrid>
              <a:tr h="2688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2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FOUR</a:t>
                      </a:r>
                      <a:endParaRPr lang="en-A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23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Four </a:t>
                      </a:r>
                      <a:r>
                        <a:rPr lang="en-AU" sz="20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Big</a:t>
                      </a:r>
                      <a:r>
                        <a:rPr lang="en-AU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A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Picture Anchors</a:t>
                      </a:r>
                      <a:endParaRPr lang="en-A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23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0036210"/>
                  </a:ext>
                </a:extLst>
              </a:tr>
              <a:tr h="2688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2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(A) Working Title</a:t>
                      </a:r>
                      <a:endParaRPr lang="en-A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10-12 words</a:t>
                      </a:r>
                      <a:endParaRPr lang="en-A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0955114"/>
                  </a:ext>
                </a:extLst>
              </a:tr>
              <a:tr h="3164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2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(B) Basic Research Question</a:t>
                      </a:r>
                      <a:endParaRPr lang="en-A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20-30 words (1-2 sentences)</a:t>
                      </a:r>
                      <a:endParaRPr lang="en-A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4837045"/>
                  </a:ext>
                </a:extLst>
              </a:tr>
              <a:tr h="2688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2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(C) Key paper(s)</a:t>
                      </a:r>
                      <a:endParaRPr lang="en-A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60-70 words (3 papers)</a:t>
                      </a:r>
                      <a:endParaRPr lang="en-A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360796"/>
                  </a:ext>
                </a:extLst>
              </a:tr>
              <a:tr h="2849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2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(D) Motivation/Puzzle</a:t>
                      </a:r>
                      <a:endParaRPr lang="en-A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150-200 words (4-6 sentences or dot points)</a:t>
                      </a:r>
                      <a:endParaRPr lang="en-A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1070436"/>
                  </a:ext>
                </a:extLst>
              </a:tr>
              <a:tr h="2688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2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THREE </a:t>
                      </a:r>
                      <a:endParaRPr lang="en-A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2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Three</a:t>
                      </a:r>
                      <a:r>
                        <a:rPr lang="en-A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essential Building Blocks </a:t>
                      </a:r>
                      <a:endParaRPr lang="en-A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4321760"/>
                  </a:ext>
                </a:extLst>
              </a:tr>
              <a:tr h="2688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2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(E) Idea?</a:t>
                      </a:r>
                      <a:endParaRPr lang="en-A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800" dirty="0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100-150 words (3-6 dot points)</a:t>
                      </a:r>
                      <a:endParaRPr lang="en-AU" sz="1800" dirty="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7371335"/>
                  </a:ext>
                </a:extLst>
              </a:tr>
              <a:tr h="2688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2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(F) Data?</a:t>
                      </a:r>
                      <a:endParaRPr lang="en-A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800" dirty="0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100-150 words (3-6 dot points)</a:t>
                      </a:r>
                      <a:endParaRPr lang="en-AU" sz="1800" dirty="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5249635"/>
                  </a:ext>
                </a:extLst>
              </a:tr>
              <a:tr h="2688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2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(G) Tools?</a:t>
                      </a:r>
                      <a:endParaRPr lang="en-A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800" dirty="0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100-150 words (3-6 dot points)</a:t>
                      </a:r>
                      <a:endParaRPr lang="en-AU" sz="1800" dirty="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1713672"/>
                  </a:ext>
                </a:extLst>
              </a:tr>
              <a:tr h="2688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TWO</a:t>
                      </a:r>
                      <a:endParaRPr lang="en-A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2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Two</a:t>
                      </a:r>
                      <a:r>
                        <a:rPr lang="en-A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key questions</a:t>
                      </a:r>
                      <a:endParaRPr lang="en-A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9420232"/>
                  </a:ext>
                </a:extLst>
              </a:tr>
              <a:tr h="2688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2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(H) What’s New?</a:t>
                      </a:r>
                      <a:endParaRPr lang="en-A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800" dirty="0">
                          <a:solidFill>
                            <a:srgbClr val="FF0000"/>
                          </a:solidFill>
                          <a:effectLst/>
                          <a:highlight>
                            <a:srgbClr val="00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50-100 words (2-4 sentences)</a:t>
                      </a:r>
                      <a:endParaRPr lang="en-AU" sz="1800" dirty="0">
                        <a:effectLst/>
                        <a:highlight>
                          <a:srgbClr val="00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9596233"/>
                  </a:ext>
                </a:extLst>
              </a:tr>
              <a:tr h="2688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2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(I) So What?</a:t>
                      </a:r>
                      <a:endParaRPr lang="en-A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800" dirty="0">
                          <a:solidFill>
                            <a:srgbClr val="FF0000"/>
                          </a:solidFill>
                          <a:effectLst/>
                          <a:highlight>
                            <a:srgbClr val="00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50-100 words (2-4 sentences)</a:t>
                      </a:r>
                      <a:endParaRPr lang="en-AU" sz="1800" dirty="0">
                        <a:effectLst/>
                        <a:highlight>
                          <a:srgbClr val="00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2194165"/>
                  </a:ext>
                </a:extLst>
              </a:tr>
              <a:tr h="2688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2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ONE</a:t>
                      </a:r>
                      <a:endParaRPr lang="en-A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2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One</a:t>
                      </a:r>
                      <a:r>
                        <a:rPr lang="en-A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bottom line</a:t>
                      </a:r>
                      <a:endParaRPr lang="en-A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7700210"/>
                  </a:ext>
                </a:extLst>
              </a:tr>
              <a:tr h="2688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2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(J) Contribution?</a:t>
                      </a:r>
                      <a:endParaRPr lang="en-A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800" dirty="0">
                          <a:solidFill>
                            <a:srgbClr val="FF0000"/>
                          </a:solidFill>
                          <a:effectLst/>
                          <a:highlight>
                            <a:srgbClr val="00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50-100 words (2-4 sentences)</a:t>
                      </a:r>
                      <a:endParaRPr lang="en-AU" sz="1800" dirty="0">
                        <a:effectLst/>
                        <a:highlight>
                          <a:srgbClr val="00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9538605"/>
                  </a:ext>
                </a:extLst>
              </a:tr>
              <a:tr h="3425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2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(K) Other Considerations </a:t>
                      </a:r>
                      <a:endParaRPr lang="en-A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400" dirty="0">
                          <a:solidFill>
                            <a:srgbClr val="FF0000"/>
                          </a:solidFill>
                          <a:effectLst/>
                          <a:highlight>
                            <a:srgbClr val="00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AU" sz="1800" dirty="0">
                          <a:solidFill>
                            <a:srgbClr val="FF0000"/>
                          </a:solidFill>
                          <a:effectLst/>
                          <a:highlight>
                            <a:srgbClr val="00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50-100 words (3 dot points)</a:t>
                      </a:r>
                      <a:endParaRPr lang="en-AU" sz="1800" dirty="0">
                        <a:effectLst/>
                        <a:highlight>
                          <a:srgbClr val="00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24272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81786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4982B790-7827-274B-9019-FB7926711712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en-US" b="1" dirty="0"/>
              <a:t>YouTube Worked Example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BF264AA-3EE5-5248-9A74-2DD37DDFB0CE}"/>
              </a:ext>
            </a:extLst>
          </p:cNvPr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/>
              <a:t>2017 </a:t>
            </a:r>
            <a:r>
              <a:rPr lang="en-US" sz="2800" dirty="0" err="1"/>
              <a:t>UQuAPS</a:t>
            </a:r>
            <a:r>
              <a:rPr lang="en-US" sz="2800" dirty="0"/>
              <a:t> Pitching Research Runner-up: </a:t>
            </a:r>
            <a:r>
              <a:rPr lang="en-AU" sz="2800" dirty="0"/>
              <a:t>Cerys Downing</a:t>
            </a:r>
          </a:p>
          <a:p>
            <a:pPr marL="0" indent="0">
              <a:buNone/>
            </a:pPr>
            <a:br>
              <a:rPr lang="en-AU" sz="2800" dirty="0"/>
            </a:br>
            <a:r>
              <a:rPr lang="en-AU" sz="2800" dirty="0">
                <a:hlinkClick r:id="rId2"/>
              </a:rPr>
              <a:t>https://www.youtube.com/watch?v=sWOE2AZDYVI&amp;feature=youtu.be</a:t>
            </a:r>
            <a:endParaRPr lang="en-US" sz="280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EBF3A5-4BD0-294B-803E-E25BDCBFA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E917DE0E-AFB1-41FD-BC35-27DB61CA125F}" type="slidenum">
              <a:rPr kumimoji="0" lang="en-AU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AU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656929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78496-196B-4041-A6FC-9C0BB6B21B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/>
              <a:t>… but where can I learn more …?!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10EFC5-ABFD-4C5C-8A4B-F389060F38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71AB0C-07CC-4023-B173-3699B06F8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045C2-2A5E-9446-A2F1-C3FE2B19E8F1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9303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624CA-FF9C-42CF-BC32-11C54479D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>
                <a:solidFill>
                  <a:srgbClr val="FF0000"/>
                </a:solidFill>
              </a:rPr>
              <a:t>What is Science?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83228E-A279-45A4-9D32-0FBD3C4246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FA857F-54B3-4252-B7EF-D71DC57A0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045C2-2A5E-9446-A2F1-C3FE2B19E8F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71093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C5DBA8-9F9D-461E-86A2-BC4FF1F120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/>
              <a:t>For a more detailed explanation … essential reading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DB3C3A-9AF6-4BB1-9D0C-6CA74876F4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771" y="2122713"/>
            <a:ext cx="11440885" cy="4054249"/>
          </a:xfrm>
        </p:spPr>
        <p:txBody>
          <a:bodyPr/>
          <a:lstStyle/>
          <a:p>
            <a:pPr marL="0" indent="0">
              <a:buNone/>
            </a:pPr>
            <a:r>
              <a:rPr lang="en-AU" dirty="0"/>
              <a:t>refer to the SSRN paper =&gt;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dirty="0">
                <a:highlight>
                  <a:srgbClr val="FFFF00"/>
                </a:highlight>
              </a:rPr>
              <a:t>Faff, R., (2021), “Pitching Research”, Available at SSRN: </a:t>
            </a:r>
            <a:r>
              <a:rPr lang="en-AU" dirty="0">
                <a:highlight>
                  <a:srgbClr val="FFFF00"/>
                </a:highlight>
                <a:hlinkClick r:id="rId2"/>
              </a:rPr>
              <a:t>http://ssrn.com/abstract=2462059</a:t>
            </a:r>
            <a:r>
              <a:rPr lang="en-AU" dirty="0">
                <a:highlight>
                  <a:srgbClr val="FFFF00"/>
                </a:highlight>
              </a:rPr>
              <a:t> </a:t>
            </a:r>
          </a:p>
          <a:p>
            <a:pPr marL="0" indent="0">
              <a:buNone/>
            </a:pPr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DD81DE-23A8-4B34-BC7A-93389E46B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045C2-2A5E-9446-A2F1-C3FE2B19E8F1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11230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30935A63-323E-4ECF-AD76-7D1451D4BE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706204"/>
            <a:ext cx="10905066" cy="5425271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8BD3C5-41C6-4698-92EA-C14A2C130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888045C2-2A5E-9446-A2F1-C3FE2B19E8F1}" type="slidenum">
              <a:rPr lang="en-US" smtClean="0"/>
              <a:pPr defTabSz="914400">
                <a:spcAft>
                  <a:spcPts val="600"/>
                </a:spcAft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29373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CB2716-7BAC-4A93-B75F-ADA880E000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/>
              <a:t>48 minute video Master Class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C469E9-BAB8-4BB5-85EA-BFE3AFC2F7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dirty="0">
                <a:hlinkClick r:id="rId2"/>
              </a:rPr>
              <a:t>https://youtu.be/FWA2yxAqwns</a:t>
            </a:r>
            <a:r>
              <a:rPr lang="en-AU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2F85FC-781D-4337-B7F8-376835D3F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045C2-2A5E-9446-A2F1-C3FE2B19E8F1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12351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AU" sz="4000" b="1" cap="all" dirty="0">
                <a:solidFill>
                  <a:srgbClr val="FF0000"/>
                </a:solidFill>
                <a:latin typeface="Rockwell" panose="02060603020205020403" pitchFamily="18" charset="0"/>
              </a:rPr>
              <a:t>9 min “primer” animation</a:t>
            </a:r>
            <a:endParaRPr lang="en-AU" sz="40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2516863"/>
            <a:ext cx="10515600" cy="3660100"/>
          </a:xfrm>
        </p:spPr>
        <p:txBody>
          <a:bodyPr/>
          <a:lstStyle/>
          <a:p>
            <a:pPr marL="0" lvl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en-AU" sz="4000" dirty="0">
                <a:solidFill>
                  <a:prstClr val="black"/>
                </a:solidFill>
                <a:latin typeface="Rockwell" panose="02060603020205020403" pitchFamily="18" charset="0"/>
                <a:hlinkClick r:id="rId2"/>
              </a:rPr>
              <a:t>http://bit.ly/2gZD6eG</a:t>
            </a:r>
            <a:endParaRPr lang="en-AU" sz="4000" dirty="0">
              <a:solidFill>
                <a:prstClr val="black"/>
              </a:solidFill>
              <a:latin typeface="Rockwell" panose="02060603020205020403" pitchFamily="18" charset="0"/>
            </a:endParaRPr>
          </a:p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17DE0E-AFB1-41FD-BC35-27DB61CA125F}" type="slidenum">
              <a:rPr kumimoji="0" lang="en-AU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AU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962169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4FE414-6379-484F-B25C-74DE9E31E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So, how does this all come together then …?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4D858D-28D9-48B8-86AD-5A82488812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sz="4400" dirty="0">
                <a:solidFill>
                  <a:srgbClr val="FF0000"/>
                </a:solidFill>
                <a:sym typeface="Wingdings" panose="05000000000000000000" pitchFamily="2" charset="2"/>
              </a:rPr>
              <a:t> </a:t>
            </a:r>
            <a:r>
              <a:rPr lang="en-AU" sz="4400" dirty="0">
                <a:solidFill>
                  <a:srgbClr val="FF0000"/>
                </a:solidFill>
              </a:rPr>
              <a:t>Pitching Responsible Science …?</a:t>
            </a:r>
            <a:endParaRPr lang="en-AU" sz="4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221D41-7496-4ADA-9F97-B364914BC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045C2-2A5E-9446-A2F1-C3FE2B19E8F1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22745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piece of paper with writing on it&#10;&#10;Description automatically generated with medium confidence">
            <a:extLst>
              <a:ext uri="{FF2B5EF4-FFF2-40B4-BE49-F238E27FC236}">
                <a16:creationId xmlns:a16="http://schemas.microsoft.com/office/drawing/2014/main" id="{861C1827-4D90-4115-BAD9-D181E0752F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35" b="2788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1C6DCD-9522-4C7B-95B7-8471D7F41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888045C2-2A5E-9446-A2F1-C3FE2B19E8F1}" type="slidenum">
              <a:rPr lang="en-US">
                <a:solidFill>
                  <a:srgbClr val="FFFFFF"/>
                </a:solidFill>
              </a:rPr>
              <a:pPr defTabSz="914400">
                <a:spcAft>
                  <a:spcPts val="600"/>
                </a:spcAft>
              </a:pPr>
              <a:t>45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34336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/>
              <a:t>GOAL #3 … helping supervisors with …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AU" sz="4800" dirty="0"/>
          </a:p>
          <a:p>
            <a:pPr marL="0" indent="0" algn="ctr">
              <a:buNone/>
            </a:pPr>
            <a:r>
              <a:rPr lang="en-AU" sz="4800" b="1" dirty="0">
                <a:solidFill>
                  <a:srgbClr val="FF0000"/>
                </a:solidFill>
              </a:rPr>
              <a:t>Other </a:t>
            </a:r>
            <a:r>
              <a:rPr lang="en-AU" sz="4800" b="1">
                <a:solidFill>
                  <a:srgbClr val="FF0000"/>
                </a:solidFill>
              </a:rPr>
              <a:t>Pitching Resources &amp; Opportunities</a:t>
            </a:r>
            <a:endParaRPr lang="en-AU" sz="4800" b="1" dirty="0">
              <a:solidFill>
                <a:srgbClr val="FF0000"/>
              </a:solidFill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F7D8E6-E477-49BE-8901-66CD05D24A92}" type="slidenum">
              <a:rPr lang="en-US" smtClean="0"/>
              <a:pPr/>
              <a:t>46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1422531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223" y="837882"/>
            <a:ext cx="11128311" cy="945515"/>
          </a:xfrm>
        </p:spPr>
        <p:txBody>
          <a:bodyPr/>
          <a:lstStyle/>
          <a:p>
            <a:r>
              <a:rPr lang="en-AU" dirty="0">
                <a:solidFill>
                  <a:srgbClr val="FF0000"/>
                </a:solidFill>
              </a:rPr>
              <a:t>Website: One-stop Shop for all things “pitching”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259494"/>
            <a:ext cx="10515600" cy="106866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AU" sz="4800" dirty="0">
                <a:hlinkClick r:id="rId2"/>
              </a:rPr>
              <a:t>http://www.pitchingresearch.com/</a:t>
            </a:r>
            <a:endParaRPr lang="en-AU" sz="4800" dirty="0"/>
          </a:p>
          <a:p>
            <a:pPr marL="0" indent="0" algn="ctr">
              <a:buNone/>
            </a:pPr>
            <a:endParaRPr lang="en-AU" sz="4800" dirty="0">
              <a:highlight>
                <a:srgbClr val="FFFF00"/>
              </a:highligh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045C2-2A5E-9446-A2F1-C3FE2B19E8F1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67621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D02CF3-0E20-43AF-AA7C-B3D286E23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05333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888045C2-2A5E-9446-A2F1-C3FE2B19E8F1}" type="slidenum">
              <a:rPr lang="en-US" smtClean="0"/>
              <a:pPr defTabSz="914400">
                <a:spcAft>
                  <a:spcPts val="600"/>
                </a:spcAft>
              </a:pPr>
              <a:t>48</a:t>
            </a:fld>
            <a:endParaRPr lang="en-US"/>
          </a:p>
        </p:txBody>
      </p:sp>
      <p:pic>
        <p:nvPicPr>
          <p:cNvPr id="5" name="Content Placeholder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12030116-BA60-4512-A534-DEA373B76350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467" y="1016254"/>
            <a:ext cx="10905066" cy="482549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0867092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Graphical user interface&#10;&#10;Description automatically generated">
            <a:extLst>
              <a:ext uri="{FF2B5EF4-FFF2-40B4-BE49-F238E27FC236}">
                <a16:creationId xmlns:a16="http://schemas.microsoft.com/office/drawing/2014/main" id="{434FFBB6-A1B2-4745-8A14-4D377F19718A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063"/>
          <a:stretch/>
        </p:blipFill>
        <p:spPr>
          <a:xfrm>
            <a:off x="20" y="10"/>
            <a:ext cx="12191980" cy="685798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8EF9D1-AD65-4BC3-A54F-FFFABE374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19235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888045C2-2A5E-9446-A2F1-C3FE2B19E8F1}" type="slidenum">
              <a:rPr lang="en-US">
                <a:solidFill>
                  <a:srgbClr val="FFFFFF"/>
                </a:solidFill>
              </a:rPr>
              <a:pPr defTabSz="914400">
                <a:spcAft>
                  <a:spcPts val="600"/>
                </a:spcAft>
              </a:pPr>
              <a:t>49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329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D30E3B-5058-4D11-A2F3-7C474A600E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48680"/>
            <a:ext cx="10515600" cy="562828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AU" sz="4800" dirty="0"/>
          </a:p>
          <a:p>
            <a:pPr marL="0" indent="0" algn="ctr">
              <a:buNone/>
            </a:pPr>
            <a:r>
              <a:rPr lang="en-AU" sz="4800" dirty="0"/>
              <a:t>Science == Research =&gt; Knowledge</a:t>
            </a:r>
          </a:p>
          <a:p>
            <a:pPr marL="0" indent="0" algn="ctr">
              <a:buNone/>
            </a:pPr>
            <a:endParaRPr lang="en-AU" sz="4800" dirty="0"/>
          </a:p>
          <a:p>
            <a:pPr marL="0" indent="0" algn="ctr">
              <a:buNone/>
            </a:pPr>
            <a:r>
              <a:rPr lang="en-AU" sz="4800" dirty="0"/>
              <a:t>…</a:t>
            </a:r>
          </a:p>
          <a:p>
            <a:pPr marL="0" indent="0" algn="ctr">
              <a:buNone/>
            </a:pPr>
            <a:endParaRPr lang="en-AU" sz="4800" dirty="0"/>
          </a:p>
          <a:p>
            <a:pPr marL="0" indent="0" algn="ctr">
              <a:buNone/>
            </a:pPr>
            <a:r>
              <a:rPr lang="en-AU" sz="4800" dirty="0"/>
              <a:t>Research == </a:t>
            </a:r>
            <a:r>
              <a:rPr lang="en-AU" sz="4800" dirty="0">
                <a:solidFill>
                  <a:srgbClr val="00B050"/>
                </a:solidFill>
              </a:rPr>
              <a:t>Scholarly</a:t>
            </a:r>
            <a:r>
              <a:rPr lang="en-AU" sz="4800" dirty="0"/>
              <a:t> Research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349D05-021B-4D8E-8699-8F721DE1B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045C2-2A5E-9446-A2F1-C3FE2B19E8F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133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01EDE9-BFA8-4E9E-9D49-5305C297B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05333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888045C2-2A5E-9446-A2F1-C3FE2B19E8F1}" type="slidenum">
              <a:rPr lang="en-US" smtClean="0"/>
              <a:pPr defTabSz="914400">
                <a:spcAft>
                  <a:spcPts val="600"/>
                </a:spcAft>
              </a:pPr>
              <a:t>50</a:t>
            </a:fld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1C2E107-97CF-4FFB-B195-291C4F62A7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91995" y="643467"/>
            <a:ext cx="8808009" cy="557106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1423008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7975A-DEA1-442A-9CDB-35301765D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rgbClr val="FF0000"/>
                </a:solidFill>
              </a:rPr>
              <a:t>Coming soon 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FDEA98-998D-469D-8F1C-E540437378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47400" cy="43513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è"/>
            </a:pPr>
            <a:r>
              <a:rPr lang="en-AU" sz="3200" dirty="0">
                <a:sym typeface="Wingdings" panose="05000000000000000000" pitchFamily="2" charset="2"/>
              </a:rPr>
              <a:t> … f</a:t>
            </a:r>
            <a:r>
              <a:rPr lang="en-AU" sz="3200" dirty="0"/>
              <a:t>ree </a:t>
            </a:r>
            <a:r>
              <a:rPr lang="en-AU" sz="3200" dirty="0">
                <a:highlight>
                  <a:srgbClr val="FFFF00"/>
                </a:highlight>
              </a:rPr>
              <a:t>Micro Credential </a:t>
            </a:r>
            <a:r>
              <a:rPr lang="en-AU" sz="3200" dirty="0"/>
              <a:t>offered by Bond University</a:t>
            </a:r>
          </a:p>
          <a:p>
            <a:pPr>
              <a:buFont typeface="Wingdings" panose="05000000000000000000" pitchFamily="2" charset="2"/>
              <a:buChar char="è"/>
            </a:pPr>
            <a:r>
              <a:rPr lang="en-AU" sz="3200" dirty="0"/>
              <a:t> … “Pitching Research Matters”</a:t>
            </a:r>
          </a:p>
          <a:p>
            <a:pPr>
              <a:buFont typeface="Wingdings" panose="05000000000000000000" pitchFamily="2" charset="2"/>
              <a:buChar char="è"/>
            </a:pPr>
            <a:r>
              <a:rPr lang="en-AU" sz="3200" dirty="0"/>
              <a:t> … formal version of Module #2, 10 hours of learning content</a:t>
            </a:r>
          </a:p>
          <a:p>
            <a:pPr>
              <a:buFont typeface="Wingdings" panose="05000000000000000000" pitchFamily="2" charset="2"/>
              <a:buChar char="è"/>
            </a:pPr>
            <a:r>
              <a:rPr lang="en-AU" sz="3200" dirty="0"/>
              <a:t> … formative assessment &amp; quizzes </a:t>
            </a:r>
          </a:p>
          <a:p>
            <a:pPr>
              <a:buFont typeface="Wingdings" panose="05000000000000000000" pitchFamily="2" charset="2"/>
              <a:buChar char="è"/>
            </a:pPr>
            <a:r>
              <a:rPr lang="en-AU" sz="3200" dirty="0"/>
              <a:t> … official certificate of completion at the end 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E2469D-458D-450E-AEBF-14C01D534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045C2-2A5E-9446-A2F1-C3FE2B19E8F1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60350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99038"/>
          </a:xfrm>
        </p:spPr>
        <p:txBody>
          <a:bodyPr>
            <a:normAutofit fontScale="90000"/>
          </a:bodyPr>
          <a:lstStyle/>
          <a:p>
            <a:r>
              <a:rPr lang="en-AU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EG: Online Library: </a:t>
            </a:r>
            <a:r>
              <a:rPr lang="en-AU" dirty="0">
                <a:hlinkClick r:id="rId2"/>
              </a:rPr>
              <a:t>https://bit.ly/29LatgM</a:t>
            </a:r>
            <a:r>
              <a:rPr lang="en-AU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F7D8E6-E477-49BE-8901-66CD05D24A92}" type="slidenum">
              <a:rPr lang="en-US" smtClean="0"/>
              <a:pPr/>
              <a:t>52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648" y="1536440"/>
            <a:ext cx="6048672" cy="4916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038049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F01616-A859-4638-B0C5-71916EA81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05333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888045C2-2A5E-9446-A2F1-C3FE2B19E8F1}" type="slidenum">
              <a:rPr lang="en-US" smtClean="0"/>
              <a:pPr defTabSz="914400">
                <a:spcAft>
                  <a:spcPts val="600"/>
                </a:spcAft>
              </a:pPr>
              <a:t>53</a:t>
            </a:fld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7A3BF47-4CCA-4BA1-9F75-A8B02C7DB9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86514" y="643467"/>
            <a:ext cx="4818971" cy="557106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0522361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0B886A-2D7B-4E16-93A0-2A6CA17D0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360" y="608965"/>
            <a:ext cx="11155680" cy="1741486"/>
          </a:xfrm>
        </p:spPr>
        <p:txBody>
          <a:bodyPr>
            <a:normAutofit fontScale="90000"/>
          </a:bodyPr>
          <a:lstStyle/>
          <a:p>
            <a:r>
              <a:rPr lang="en-AU" sz="4400" b="1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Introducing </a:t>
            </a:r>
            <a:r>
              <a:rPr lang="en-AU" sz="4400" b="1" dirty="0">
                <a:solidFill>
                  <a:srgbClr val="00B050"/>
                </a:solidFill>
                <a:effectLst/>
                <a:latin typeface="+mn-lt"/>
                <a:ea typeface="Calibri" panose="020F0502020204030204" pitchFamily="34" charset="0"/>
              </a:rPr>
              <a:t>InSPiR</a:t>
            </a:r>
            <a:r>
              <a:rPr lang="en-AU" sz="4400" b="1" baseline="30000" dirty="0">
                <a:solidFill>
                  <a:srgbClr val="00B050"/>
                </a:solidFill>
                <a:effectLst/>
                <a:latin typeface="+mn-lt"/>
                <a:ea typeface="Calibri" panose="020F0502020204030204" pitchFamily="34" charset="0"/>
              </a:rPr>
              <a:t>2</a:t>
            </a:r>
            <a:r>
              <a:rPr lang="en-AU" sz="4400" b="1" dirty="0">
                <a:solidFill>
                  <a:srgbClr val="00B050"/>
                </a:solidFill>
                <a:effectLst/>
                <a:latin typeface="+mn-lt"/>
                <a:ea typeface="Calibri" panose="020F0502020204030204" pitchFamily="34" charset="0"/>
              </a:rPr>
              <a:t>eS</a:t>
            </a:r>
            <a:r>
              <a:rPr lang="en-AU" sz="4400" b="1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AU" sz="4400" b="1" dirty="0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…</a:t>
            </a:r>
            <a:r>
              <a:rPr lang="en-AU" sz="4400" b="1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 the </a:t>
            </a:r>
            <a:r>
              <a:rPr lang="en-AU" sz="4400" b="1" dirty="0">
                <a:solidFill>
                  <a:srgbClr val="FF0000"/>
                </a:solidFill>
                <a:effectLst/>
                <a:latin typeface="+mn-lt"/>
                <a:ea typeface="Calibri" panose="020F0502020204030204" pitchFamily="34" charset="0"/>
              </a:rPr>
              <a:t>In</a:t>
            </a:r>
            <a:r>
              <a:rPr lang="en-AU" sz="4400" b="1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ternational </a:t>
            </a:r>
            <a:r>
              <a:rPr lang="en-AU" sz="4400" b="1" dirty="0">
                <a:solidFill>
                  <a:srgbClr val="FF0000"/>
                </a:solidFill>
                <a:effectLst/>
                <a:latin typeface="+mn-lt"/>
                <a:ea typeface="Calibri" panose="020F0502020204030204" pitchFamily="34" charset="0"/>
              </a:rPr>
              <a:t>S</a:t>
            </a:r>
            <a:r>
              <a:rPr lang="en-AU" sz="4400" b="1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ociety of </a:t>
            </a:r>
            <a:r>
              <a:rPr lang="en-AU" sz="4400" b="1" dirty="0">
                <a:solidFill>
                  <a:srgbClr val="FF0000"/>
                </a:solidFill>
                <a:effectLst/>
                <a:latin typeface="+mn-lt"/>
                <a:ea typeface="Calibri" panose="020F0502020204030204" pitchFamily="34" charset="0"/>
              </a:rPr>
              <a:t>Pi</a:t>
            </a:r>
            <a:r>
              <a:rPr lang="en-AU" sz="4400" b="1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tching </a:t>
            </a:r>
            <a:r>
              <a:rPr lang="en-AU" sz="4400" b="1" dirty="0">
                <a:solidFill>
                  <a:srgbClr val="FF0000"/>
                </a:solidFill>
                <a:effectLst/>
                <a:latin typeface="+mn-lt"/>
                <a:ea typeface="Calibri" panose="020F0502020204030204" pitchFamily="34" charset="0"/>
              </a:rPr>
              <a:t>R</a:t>
            </a:r>
            <a:r>
              <a:rPr lang="en-AU" sz="4400" b="1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esearch for </a:t>
            </a:r>
            <a:r>
              <a:rPr lang="en-AU" sz="4400" b="1" dirty="0">
                <a:solidFill>
                  <a:srgbClr val="FF0000"/>
                </a:solidFill>
                <a:effectLst/>
                <a:latin typeface="+mn-lt"/>
                <a:ea typeface="Calibri" panose="020F0502020204030204" pitchFamily="34" charset="0"/>
              </a:rPr>
              <a:t>Re</a:t>
            </a:r>
            <a:r>
              <a:rPr lang="en-AU" sz="4400" b="1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sponsible </a:t>
            </a:r>
            <a:r>
              <a:rPr lang="en-AU" sz="4400" b="1" dirty="0">
                <a:solidFill>
                  <a:srgbClr val="FF0000"/>
                </a:solidFill>
                <a:effectLst/>
                <a:latin typeface="+mn-lt"/>
                <a:ea typeface="Calibri" panose="020F0502020204030204" pitchFamily="34" charset="0"/>
              </a:rPr>
              <a:t>S</a:t>
            </a:r>
            <a:r>
              <a:rPr lang="en-AU" sz="4400" b="1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cience </a:t>
            </a:r>
            <a:endParaRPr lang="en-AU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6D0B4A-0A97-4010-A66F-7099417301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352800"/>
            <a:ext cx="10515600" cy="28241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3200" dirty="0">
                <a:hlinkClick r:id="rId2"/>
              </a:rPr>
              <a:t>https://pitchingresearch.com/inspir2es-network/</a:t>
            </a:r>
            <a:r>
              <a:rPr lang="en-AU" sz="3200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B6C392-6E60-4BFF-B7E0-7E9A69CE8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045C2-2A5E-9446-A2F1-C3FE2B19E8F1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15909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9480" y="1615440"/>
            <a:ext cx="10515600" cy="65436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>
              <a:lnSpc>
                <a:spcPct val="90000"/>
              </a:lnSpc>
            </a:pPr>
            <a:br>
              <a:rPr lang="en-US" sz="2800" kern="1200" cap="all" dirty="0">
                <a:solidFill>
                  <a:srgbClr val="00B05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</a:br>
            <a:br>
              <a:rPr lang="en-US" sz="4400" kern="1200" cap="all" dirty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</a:br>
            <a:r>
              <a:rPr lang="en-US" sz="4400" kern="1200" cap="all" dirty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thank you!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838200" y="3138641"/>
            <a:ext cx="10515600" cy="350568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Professor Robert Faff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Bond University &amp; University of Qld</a:t>
            </a:r>
          </a:p>
          <a:p>
            <a:pPr algn="ctr"/>
            <a:endParaRPr lang="en-US"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 algn="ctr">
              <a:buNone/>
            </a:pPr>
            <a:r>
              <a:rPr lang="en-US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Signature SSRN paper: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“Pitching Research”: </a:t>
            </a:r>
            <a:r>
              <a:rPr lang="en-US" sz="180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2"/>
              </a:rPr>
              <a:t>http://ssrn.com/abstract=2462059</a:t>
            </a:r>
            <a:endParaRPr lang="en-US"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-228600" algn="ctr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18106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AU" sz="4800" dirty="0"/>
          </a:p>
          <a:p>
            <a:pPr marL="0" indent="0" algn="ctr">
              <a:buNone/>
            </a:pPr>
            <a:r>
              <a:rPr lang="en-AU" sz="4800" dirty="0">
                <a:solidFill>
                  <a:srgbClr val="FF0000"/>
                </a:solidFill>
              </a:rPr>
              <a:t>Nature of scholarly research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F7D8E6-E477-49BE-8901-66CD05D24A92}" type="slidenum">
              <a:rPr lang="en-US" smtClean="0"/>
              <a:pPr/>
              <a:t>6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810848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9528" y="1722922"/>
            <a:ext cx="10087276" cy="4296878"/>
          </a:xfrm>
        </p:spPr>
        <p:txBody>
          <a:bodyPr/>
          <a:lstStyle/>
          <a:p>
            <a:pPr marL="0" indent="0" algn="just">
              <a:buNone/>
            </a:pPr>
            <a:r>
              <a:rPr lang="en-AU" sz="4000" dirty="0"/>
              <a:t>“ … the </a:t>
            </a:r>
            <a:r>
              <a:rPr lang="en-AU" sz="4000" dirty="0">
                <a:solidFill>
                  <a:srgbClr val="00B050"/>
                </a:solidFill>
              </a:rPr>
              <a:t>creation</a:t>
            </a:r>
            <a:r>
              <a:rPr lang="en-AU" sz="4000" dirty="0"/>
              <a:t> of </a:t>
            </a:r>
            <a:r>
              <a:rPr lang="en-AU" sz="4000" dirty="0">
                <a:solidFill>
                  <a:srgbClr val="FF0000"/>
                </a:solidFill>
              </a:rPr>
              <a:t>new</a:t>
            </a:r>
            <a:r>
              <a:rPr lang="en-AU" sz="4000" dirty="0"/>
              <a:t> </a:t>
            </a:r>
            <a:r>
              <a:rPr lang="en-AU" sz="4000" dirty="0">
                <a:solidFill>
                  <a:srgbClr val="0070C0"/>
                </a:solidFill>
              </a:rPr>
              <a:t>knowledge</a:t>
            </a:r>
            <a:r>
              <a:rPr lang="en-AU" sz="4000" dirty="0"/>
              <a:t> and/or the use of existing </a:t>
            </a:r>
            <a:r>
              <a:rPr lang="en-AU" sz="4000" dirty="0">
                <a:solidFill>
                  <a:srgbClr val="0070C0"/>
                </a:solidFill>
              </a:rPr>
              <a:t>knowledge</a:t>
            </a:r>
            <a:r>
              <a:rPr lang="en-AU" sz="4000" dirty="0"/>
              <a:t> in a </a:t>
            </a:r>
            <a:r>
              <a:rPr lang="en-AU" sz="4000" dirty="0">
                <a:solidFill>
                  <a:srgbClr val="FF0000"/>
                </a:solidFill>
              </a:rPr>
              <a:t>new</a:t>
            </a:r>
            <a:r>
              <a:rPr lang="en-AU" sz="4000" dirty="0"/>
              <a:t> and </a:t>
            </a:r>
            <a:r>
              <a:rPr lang="en-AU" sz="4000" dirty="0">
                <a:solidFill>
                  <a:srgbClr val="00B050"/>
                </a:solidFill>
              </a:rPr>
              <a:t>creative</a:t>
            </a:r>
            <a:r>
              <a:rPr lang="en-AU" sz="4000" dirty="0"/>
              <a:t> way so as to generate </a:t>
            </a:r>
            <a:r>
              <a:rPr lang="en-AU" sz="4000" dirty="0">
                <a:solidFill>
                  <a:srgbClr val="FF0000"/>
                </a:solidFill>
              </a:rPr>
              <a:t>new</a:t>
            </a:r>
            <a:r>
              <a:rPr lang="en-AU" sz="4000" dirty="0"/>
              <a:t> concepts, methodologies, inventions and understandings. …include[s] synthesis and analysis of previous research</a:t>
            </a:r>
            <a:r>
              <a:rPr lang="en-AU" sz="4000" dirty="0">
                <a:solidFill>
                  <a:srgbClr val="FF0000"/>
                </a:solidFill>
              </a:rPr>
              <a:t> </a:t>
            </a:r>
            <a:r>
              <a:rPr lang="en-AU" sz="4000" dirty="0"/>
              <a:t>to the extent that it is </a:t>
            </a:r>
            <a:r>
              <a:rPr lang="en-AU" sz="4000" dirty="0">
                <a:solidFill>
                  <a:srgbClr val="FF0000"/>
                </a:solidFill>
              </a:rPr>
              <a:t>new</a:t>
            </a:r>
            <a:r>
              <a:rPr lang="en-AU" sz="4000" dirty="0"/>
              <a:t> and </a:t>
            </a:r>
            <a:r>
              <a:rPr lang="en-AU" sz="4000" dirty="0">
                <a:solidFill>
                  <a:srgbClr val="00B050"/>
                </a:solidFill>
              </a:rPr>
              <a:t>creative</a:t>
            </a:r>
            <a:r>
              <a:rPr lang="en-AU" sz="4000" dirty="0"/>
              <a:t>.”         </a:t>
            </a:r>
            <a:r>
              <a:rPr lang="en-AU" sz="2400" dirty="0"/>
              <a:t>[Australian Research Council]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F7D8E6-E477-49BE-8901-66CD05D24A92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09157"/>
          </a:xfrm>
        </p:spPr>
        <p:txBody>
          <a:bodyPr>
            <a:normAutofit fontScale="90000"/>
          </a:bodyPr>
          <a:lstStyle/>
          <a:p>
            <a:pPr algn="ctr"/>
            <a:r>
              <a:rPr lang="en-AU" sz="6700" b="1" dirty="0">
                <a:solidFill>
                  <a:srgbClr val="FF0000"/>
                </a:solidFill>
              </a:rPr>
              <a:t>Research</a:t>
            </a:r>
            <a:r>
              <a:rPr lang="en-AU" sz="48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396807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4BEAC-B295-49A1-A66C-AB0F664FE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>
                <a:solidFill>
                  <a:srgbClr val="FF0000"/>
                </a:solidFill>
              </a:rPr>
              <a:t>What is Responsible Science?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7E2A79-CD3F-4358-8C3C-89279D24F0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10602-4877-4855-B219-B33EB27E4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045C2-2A5E-9446-A2F1-C3FE2B19E8F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2463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CC0BE55-C600-4DE8-AD10-3E51E5BC3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Position Paper by cRRBM [November 2017]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8DB269-11EC-4F92-B112-471478DF4B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09044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solidFill>
                  <a:schemeClr val="accent2"/>
                </a:solidFill>
              </a:rPr>
              <a:t>2030 Vision: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“… of a future in which business schools and scholars worldwide have successfully transformed their research toward </a:t>
            </a:r>
            <a:r>
              <a:rPr lang="en-GB" dirty="0">
                <a:solidFill>
                  <a:schemeClr val="accent2"/>
                </a:solidFill>
              </a:rPr>
              <a:t>responsible science</a:t>
            </a:r>
            <a:r>
              <a:rPr lang="en-GB" dirty="0"/>
              <a:t>, producing </a:t>
            </a:r>
            <a:r>
              <a:rPr lang="en-GB" dirty="0">
                <a:solidFill>
                  <a:srgbClr val="00B050"/>
                </a:solidFill>
              </a:rPr>
              <a:t>useful</a:t>
            </a:r>
            <a:r>
              <a:rPr lang="en-GB" dirty="0"/>
              <a:t> and </a:t>
            </a:r>
            <a:r>
              <a:rPr lang="en-GB" dirty="0">
                <a:solidFill>
                  <a:srgbClr val="00B050"/>
                </a:solidFill>
              </a:rPr>
              <a:t>credible</a:t>
            </a:r>
            <a:r>
              <a:rPr lang="en-GB" dirty="0"/>
              <a:t> </a:t>
            </a:r>
            <a:r>
              <a:rPr lang="en-GB" dirty="0">
                <a:solidFill>
                  <a:srgbClr val="00B050"/>
                </a:solidFill>
              </a:rPr>
              <a:t>knowledge</a:t>
            </a:r>
            <a:r>
              <a:rPr lang="en-GB" dirty="0"/>
              <a:t> that addresses problems important to business and society.”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AU" sz="2000" dirty="0"/>
              <a:t>Community for Responsible Research in Business and Management</a:t>
            </a:r>
          </a:p>
          <a:p>
            <a:pPr marL="0" indent="0">
              <a:buNone/>
            </a:pPr>
            <a:r>
              <a:rPr lang="en-AU" sz="2000" dirty="0">
                <a:hlinkClick r:id="rId2"/>
              </a:rPr>
              <a:t>https://www.rrbm.network/</a:t>
            </a:r>
            <a:r>
              <a:rPr lang="en-AU" sz="2000" dirty="0"/>
              <a:t>  </a:t>
            </a:r>
          </a:p>
          <a:p>
            <a:pPr marL="0" indent="0">
              <a:buNone/>
            </a:pPr>
            <a:endParaRPr lang="en-GB" b="1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3AAC87B6-164F-4892-A04B-AC0624335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917DE0E-AFB1-41FD-BC35-27DB61CA125F}" type="slidenum">
              <a:rPr lang="en-AU" smtClean="0"/>
              <a:pPr/>
              <a:t>9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0947005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c9bed68f765b73d39b733454d188ffcfb5c9367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EFE4A1BD-7727-42F1-8E83-B3490593454E}"/>
  <p:tag name="GENSWF_ADVANCE_TIME" val="5"/>
  <p:tag name="ISPRING_CUSTOM_TIMING_USED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0ED93FC3-F3F8-4CF3-9139-E76F6F5BE8A8}"/>
  <p:tag name="GENSWF_ADVANCE_TIME" val="5"/>
  <p:tag name="ISPRING_CUSTOM_TIMING_USED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0ED93FC3-F3F8-4CF3-9139-E76F6F5BE8A8}"/>
  <p:tag name="GENSWF_ADVANCE_TIME" val="5"/>
  <p:tag name="ISPRING_CUSTOM_TIMING_USED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0ED93FC3-F3F8-4CF3-9139-E76F6F5BE8A8}"/>
  <p:tag name="GENSWF_ADVANCE_TIME" val="5"/>
  <p:tag name="ISPRING_CUSTOM_TIMING_USED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D27C33E2-B55A-458B-BED4-C9BE308A50FB}"/>
  <p:tag name="GENSWF_ADVANCE_TIME" val="5"/>
  <p:tag name="ISPRING_CUSTOM_TIMING_USED" val="1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67297</TotalTime>
  <Words>1324</Words>
  <Application>Microsoft Office PowerPoint</Application>
  <PresentationFormat>Widescreen</PresentationFormat>
  <Paragraphs>277</Paragraphs>
  <Slides>55</Slides>
  <Notes>5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3" baseType="lpstr">
      <vt:lpstr>Arial</vt:lpstr>
      <vt:lpstr>Calibri</vt:lpstr>
      <vt:lpstr>Calibri Light</vt:lpstr>
      <vt:lpstr>Helvetica</vt:lpstr>
      <vt:lpstr>Rockwell</vt:lpstr>
      <vt:lpstr>Times New Roman</vt:lpstr>
      <vt:lpstr>Wingdings</vt:lpstr>
      <vt:lpstr>Office Theme</vt:lpstr>
      <vt:lpstr>Supervising the Supervisors … “PITCHING Responsible Science Matters” </vt:lpstr>
      <vt:lpstr>Three Goals … to help supervisors</vt:lpstr>
      <vt:lpstr>GOAL #1 … helping supervisors with …</vt:lpstr>
      <vt:lpstr>What is Science?</vt:lpstr>
      <vt:lpstr>PowerPoint Presentation</vt:lpstr>
      <vt:lpstr>PowerPoint Presentation</vt:lpstr>
      <vt:lpstr>Research </vt:lpstr>
      <vt:lpstr>What is Responsible Science?</vt:lpstr>
      <vt:lpstr>Position Paper by cRRBM [November 2017]</vt:lpstr>
      <vt:lpstr>PowerPoint Presentation</vt:lpstr>
      <vt:lpstr>PowerPoint Presentation</vt:lpstr>
      <vt:lpstr>Tug-o-war between passion vs objectivity?</vt:lpstr>
      <vt:lpstr>A Thought Experiment …</vt:lpstr>
      <vt:lpstr>Responsible Science Matters?</vt:lpstr>
      <vt:lpstr>Hallmarks of Responsible Science</vt:lpstr>
      <vt:lpstr>“Research Crisis”? … What crisis …?</vt:lpstr>
      <vt:lpstr>… over time, is there an (actual/perceived) increase in:</vt:lpstr>
      <vt:lpstr>PowerPoint Presentation</vt:lpstr>
      <vt:lpstr>PowerPoint Presentation</vt:lpstr>
      <vt:lpstr>Possible actions - Journal editors, publishers &amp; researchers</vt:lpstr>
      <vt:lpstr>EG: PBFJ Editorial – A Declaration about Responsible Science</vt:lpstr>
      <vt:lpstr>PowerPoint Presentation</vt:lpstr>
      <vt:lpstr>Possible actions - University leaders, deans, …</vt:lpstr>
      <vt:lpstr>Possible actions – Research Scholars …</vt:lpstr>
      <vt:lpstr>… but where can I learn more …?!</vt:lpstr>
      <vt:lpstr>… for more information</vt:lpstr>
      <vt:lpstr>GOAL #2 … helping supervisors with …</vt:lpstr>
      <vt:lpstr>PowerPoint Presentation</vt:lpstr>
      <vt:lpstr>What's the problem ….?</vt:lpstr>
      <vt:lpstr>What's the problem ….?</vt:lpstr>
      <vt:lpstr>PowerPoint Presentation</vt:lpstr>
      <vt:lpstr>Its all about …</vt:lpstr>
      <vt:lpstr>Pitching Research =&gt;</vt:lpstr>
      <vt:lpstr>A Simple tool: A methodical mindset</vt:lpstr>
      <vt:lpstr>PowerPoint Presentation</vt:lpstr>
      <vt:lpstr>You have 1,000 words ± 20% (2 pages)</vt:lpstr>
      <vt:lpstr>=&gt; # words/sentences/dot points</vt:lpstr>
      <vt:lpstr>YouTube Worked Example</vt:lpstr>
      <vt:lpstr>… but where can I learn more …?!</vt:lpstr>
      <vt:lpstr>For a more detailed explanation … essential reading</vt:lpstr>
      <vt:lpstr>PowerPoint Presentation</vt:lpstr>
      <vt:lpstr>48 minute video Master Class</vt:lpstr>
      <vt:lpstr>9 min “primer” animation</vt:lpstr>
      <vt:lpstr>So, how does this all come together then …?</vt:lpstr>
      <vt:lpstr>PowerPoint Presentation</vt:lpstr>
      <vt:lpstr>GOAL #3 … helping supervisors with … </vt:lpstr>
      <vt:lpstr>Website: One-stop Shop for all things “pitching”</vt:lpstr>
      <vt:lpstr>PowerPoint Presentation</vt:lpstr>
      <vt:lpstr>PowerPoint Presentation</vt:lpstr>
      <vt:lpstr>PowerPoint Presentation</vt:lpstr>
      <vt:lpstr>Coming soon …</vt:lpstr>
      <vt:lpstr>EG: Online Library: https://bit.ly/29LatgM </vt:lpstr>
      <vt:lpstr>PowerPoint Presentation</vt:lpstr>
      <vt:lpstr>Introducing InSPiR2eS … the International Society of Pitching Research for Responsible Science </vt:lpstr>
      <vt:lpstr>  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Robert Faff</cp:lastModifiedBy>
  <cp:revision>922</cp:revision>
  <cp:lastPrinted>2018-02-12T21:58:33Z</cp:lastPrinted>
  <dcterms:created xsi:type="dcterms:W3CDTF">2017-04-27T00:38:03Z</dcterms:created>
  <dcterms:modified xsi:type="dcterms:W3CDTF">2022-03-30T22:37:23Z</dcterms:modified>
</cp:coreProperties>
</file>